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notesSlides/notesSlide10.xml" ContentType="application/vnd.openxmlformats-officedocument.presentationml.notesSlide+xml"/>
  <Override PartName="/ppt/charts/chart8.xml" ContentType="application/vnd.openxmlformats-officedocument.drawingml.chart+xml"/>
  <Override PartName="/ppt/notesSlides/notesSlide11.xml" ContentType="application/vnd.openxmlformats-officedocument.presentationml.notesSlide+xml"/>
  <Override PartName="/ppt/charts/chart9.xml" ContentType="application/vnd.openxmlformats-officedocument.drawingml.chart+xml"/>
  <Override PartName="/ppt/notesSlides/notesSlide12.xml" ContentType="application/vnd.openxmlformats-officedocument.presentationml.notesSlide+xml"/>
  <Override PartName="/ppt/charts/chart10.xml" ContentType="application/vnd.openxmlformats-officedocument.drawingml.chart+xml"/>
  <Override PartName="/ppt/notesSlides/notesSlide13.xml" ContentType="application/vnd.openxmlformats-officedocument.presentationml.notesSlide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ppt/charts/chart12.xml" ContentType="application/vnd.openxmlformats-officedocument.drawingml.chart+xml"/>
  <Override PartName="/ppt/drawings/drawing1.xml" ContentType="application/vnd.openxmlformats-officedocument.drawingml.chartshapes+xml"/>
  <Override PartName="/ppt/charts/chart13.xml" ContentType="application/vnd.openxmlformats-officedocument.drawingml.chart+xml"/>
  <Override PartName="/ppt/drawings/drawing2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drawings/drawing3.xml" ContentType="application/vnd.openxmlformats-officedocument.drawingml.chartshapes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drawings/drawing4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21.xml" ContentType="application/vnd.openxmlformats-officedocument.drawingml.chart+xml"/>
  <Override PartName="/ppt/notesSlides/notesSlide17.xml" ContentType="application/vnd.openxmlformats-officedocument.presentationml.notesSlide+xml"/>
  <Override PartName="/ppt/charts/chart22.xml" ContentType="application/vnd.openxmlformats-officedocument.drawingml.chart+xml"/>
  <Override PartName="/ppt/notesSlides/notesSlide18.xml" ContentType="application/vnd.openxmlformats-officedocument.presentationml.notesSlide+xml"/>
  <Override PartName="/ppt/charts/chart23.xml" ContentType="application/vnd.openxmlformats-officedocument.drawingml.chart+xml"/>
  <Override PartName="/ppt/notesSlides/notesSlide19.xml" ContentType="application/vnd.openxmlformats-officedocument.presentationml.notesSlide+xml"/>
  <Override PartName="/ppt/charts/chart24.xml" ContentType="application/vnd.openxmlformats-officedocument.drawingml.chart+xml"/>
  <Override PartName="/ppt/notesSlides/notesSlide20.xml" ContentType="application/vnd.openxmlformats-officedocument.presentationml.notesSlide+xml"/>
  <Override PartName="/ppt/charts/chart25.xml" ContentType="application/vnd.openxmlformats-officedocument.drawingml.chart+xml"/>
  <Override PartName="/ppt/notesSlides/notesSlide21.xml" ContentType="application/vnd.openxmlformats-officedocument.presentationml.notesSlide+xml"/>
  <Override PartName="/ppt/charts/chart26.xml" ContentType="application/vnd.openxmlformats-officedocument.drawingml.chart+xml"/>
  <Override PartName="/ppt/notesSlides/notesSlide22.xml" ContentType="application/vnd.openxmlformats-officedocument.presentationml.notesSlide+xml"/>
  <Override PartName="/ppt/charts/chart27.xml" ContentType="application/vnd.openxmlformats-officedocument.drawingml.chart+xml"/>
  <Override PartName="/ppt/notesSlides/notesSlide23.xml" ContentType="application/vnd.openxmlformats-officedocument.presentationml.notesSlide+xml"/>
  <Override PartName="/ppt/charts/chart28.xml" ContentType="application/vnd.openxmlformats-officedocument.drawingml.chart+xml"/>
  <Override PartName="/ppt/notesSlides/notesSlide24.xml" ContentType="application/vnd.openxmlformats-officedocument.presentationml.notesSlide+xml"/>
  <Override PartName="/ppt/charts/chart29.xml" ContentType="application/vnd.openxmlformats-officedocument.drawingml.chart+xml"/>
  <Override PartName="/ppt/notesSlides/notesSlide25.xml" ContentType="application/vnd.openxmlformats-officedocument.presentationml.notesSlide+xml"/>
  <Override PartName="/ppt/charts/chart30.xml" ContentType="application/vnd.openxmlformats-officedocument.drawingml.chart+xml"/>
  <Override PartName="/ppt/notesSlides/notesSlide26.xml" ContentType="application/vnd.openxmlformats-officedocument.presentationml.notesSlide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351" r:id="rId2"/>
    <p:sldId id="281" r:id="rId3"/>
    <p:sldId id="275" r:id="rId4"/>
    <p:sldId id="295" r:id="rId5"/>
    <p:sldId id="330" r:id="rId6"/>
    <p:sldId id="324" r:id="rId7"/>
    <p:sldId id="325" r:id="rId8"/>
    <p:sldId id="378" r:id="rId9"/>
    <p:sldId id="381" r:id="rId10"/>
    <p:sldId id="284" r:id="rId11"/>
    <p:sldId id="286" r:id="rId12"/>
    <p:sldId id="314" r:id="rId13"/>
    <p:sldId id="304" r:id="rId14"/>
    <p:sldId id="371" r:id="rId15"/>
    <p:sldId id="407" r:id="rId16"/>
    <p:sldId id="288" r:id="rId17"/>
    <p:sldId id="344" r:id="rId18"/>
    <p:sldId id="343" r:id="rId19"/>
    <p:sldId id="359" r:id="rId20"/>
    <p:sldId id="373" r:id="rId21"/>
    <p:sldId id="372" r:id="rId22"/>
    <p:sldId id="336" r:id="rId23"/>
    <p:sldId id="408" r:id="rId24"/>
    <p:sldId id="409" r:id="rId25"/>
    <p:sldId id="410" r:id="rId26"/>
    <p:sldId id="411" r:id="rId27"/>
    <p:sldId id="412" r:id="rId28"/>
    <p:sldId id="413" r:id="rId29"/>
    <p:sldId id="414" r:id="rId30"/>
    <p:sldId id="415" r:id="rId31"/>
    <p:sldId id="416" r:id="rId32"/>
    <p:sldId id="417" r:id="rId33"/>
    <p:sldId id="418" r:id="rId34"/>
    <p:sldId id="401" r:id="rId35"/>
    <p:sldId id="397" r:id="rId36"/>
  </p:sldIdLst>
  <p:sldSz cx="9144000" cy="6858000" type="screen4x3"/>
  <p:notesSz cx="7315200" cy="96012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ＭＳ Ｐゴシック" pitchFamily="34" charset="-128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ＭＳ Ｐゴシック" pitchFamily="34" charset="-128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ＭＳ Ｐゴシック" pitchFamily="34" charset="-128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ＭＳ Ｐゴシック" pitchFamily="34" charset="-128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Rounded MT Bold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Rounded MT Bold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1132"/>
    <a:srgbClr val="003399"/>
    <a:srgbClr val="AA0015"/>
    <a:srgbClr val="FFCC66"/>
    <a:srgbClr val="9C01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60" autoAdjust="0"/>
    <p:restoredTop sz="94660" autoAdjust="0"/>
  </p:normalViewPr>
  <p:slideViewPr>
    <p:cSldViewPr>
      <p:cViewPr>
        <p:scale>
          <a:sx n="96" d="100"/>
          <a:sy n="96" d="100"/>
        </p:scale>
        <p:origin x="-763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32"/>
    </p:cViewPr>
  </p:sorterViewPr>
  <p:notesViewPr>
    <p:cSldViewPr>
      <p:cViewPr>
        <p:scale>
          <a:sx n="80" d="100"/>
          <a:sy n="80" d="100"/>
        </p:scale>
        <p:origin x="-1944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huang\Desktop\Monthly%20Ops\December_2015_Service_Desk_Report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huang\Desktop\Monthly%20Ops\December_2015_Website_Report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huang\Desktop\Monthly%20Ops\December_2015_Website_Reports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ehuang\Desktop\Monthly%20Ops\December_2015_Website_Reports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ehuang\Desktop\Monthly%20Ops\December_2015_Website_Reports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huang\Desktop\Monthly%20Ops\December_2015_Website_Reports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huang\Desktop\Monthly%20Ops\December_2015_Website_Report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huang\Desktop\Monthly%20Ops\December_2015_Website_Reports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huang\Desktop\Monthly%20Ops\December_2015_Website_Reports.xlsx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ehuang\Desktop\Monthly%20Ops\December_2015_Website_Reports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huang\Desktop\Monthly%20Ops\December_2015_Website_Repor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huang\Desktop\Monthly%20Ops\December_2015_Service_Desk_Report.xlsx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ehuang\Desktop\Monthly%20Ops\December_2015_TSP%20stats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huang\Desktop\Monthly%20Ops\December_2015%20Exact%20Target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huang\Desktop\Monthly%20Ops\December_2015%20Exact%20Target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huang\Desktop\Monthly%20Ops\December_2015%20Exact%20Target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huang\Desktop\Monthly%20Ops\December_2015%20Exact%20Target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huang\Desktop\Monthly%20Ops\December_2015%20Exact%20Target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huang\Desktop\Monthly%20Ops\December_2015%20Exact%20Target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huang\Desktop\Monthly%20Ops\December_2015%20Exact%20Target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huang\Desktop\Monthly%20Ops\December_2015%20Exact%20Target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huang\Desktop\Monthly%20Ops\December_2015%20Exact%20Targe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huang\Desktop\Monthly%20Ops\December_2015_Service_Desk_Report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huang\Desktop\Monthly%20Ops\December_2015%20Exact%20Target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huang\Desktop\Monthly%20Ops\December_2015%20Exact%20Target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huang\Desktop\Monthly%20Ops\December_2015%20Customer%20Satisfaction%20Repor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huang\Desktop\Monthly%20Ops\December_2015_Aging_Report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huang\Desktop\Monthly%20Ops\December_2015%20Web%20Req%20Unit%20And%20Statu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huang\Desktop\Monthly%20Ops\December_2015%20Web%20Req%20Unit%20And%20Statu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huang\Desktop\Monthly%20Ops\December_2015%20Closed%20Web%20Ticket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huang\Desktop\Monthly%20Ops\December_2015_Website_Report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huang\Desktop\Monthly%20Ops\December_2015_Website_Repor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Total New Requests</a:t>
            </a:r>
          </a:p>
        </c:rich>
      </c:tx>
      <c:layout>
        <c:manualLayout>
          <c:xMode val="edge"/>
          <c:yMode val="edge"/>
          <c:x val="0.34981028512120438"/>
          <c:y val="3.428571428571432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357425919960789"/>
          <c:y val="0.18285714285714302"/>
          <c:w val="0.81178782581896258"/>
          <c:h val="0.700000000000000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3399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'Issue Counts'!$B$26:$G$26</c:f>
              <c:numCache>
                <c:formatCode>d\-mmm</c:formatCode>
                <c:ptCount val="6"/>
                <c:pt idx="0">
                  <c:v>42200</c:v>
                </c:pt>
                <c:pt idx="1">
                  <c:v>42231</c:v>
                </c:pt>
                <c:pt idx="2">
                  <c:v>42262</c:v>
                </c:pt>
                <c:pt idx="3">
                  <c:v>42292</c:v>
                </c:pt>
                <c:pt idx="4">
                  <c:v>42323</c:v>
                </c:pt>
                <c:pt idx="5">
                  <c:v>42353</c:v>
                </c:pt>
              </c:numCache>
            </c:numRef>
          </c:cat>
          <c:val>
            <c:numRef>
              <c:f>'Issue Counts'!$B$27:$G$27</c:f>
              <c:numCache>
                <c:formatCode>0</c:formatCode>
                <c:ptCount val="6"/>
                <c:pt idx="0">
                  <c:v>1302</c:v>
                </c:pt>
                <c:pt idx="1">
                  <c:v>971</c:v>
                </c:pt>
                <c:pt idx="2">
                  <c:v>750</c:v>
                </c:pt>
                <c:pt idx="3">
                  <c:v>566</c:v>
                </c:pt>
                <c:pt idx="4">
                  <c:v>586</c:v>
                </c:pt>
                <c:pt idx="5">
                  <c:v>435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312576"/>
        <c:axId val="86152320"/>
      </c:barChart>
      <c:dateAx>
        <c:axId val="82312576"/>
        <c:scaling>
          <c:orientation val="minMax"/>
        </c:scaling>
        <c:delete val="0"/>
        <c:axPos val="b"/>
        <c:numFmt formatCode="mmm\-yy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152320"/>
        <c:crosses val="autoZero"/>
        <c:auto val="1"/>
        <c:lblOffset val="100"/>
        <c:baseTimeUnit val="months"/>
        <c:majorUnit val="1"/>
        <c:majorTimeUnit val="months"/>
        <c:minorUnit val="1"/>
        <c:minorTimeUnit val="months"/>
      </c:dateAx>
      <c:valAx>
        <c:axId val="8615232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Number of Requests</a:t>
                </a:r>
              </a:p>
            </c:rich>
          </c:tx>
          <c:layout>
            <c:manualLayout>
              <c:xMode val="edge"/>
              <c:yMode val="edge"/>
              <c:x val="3.0418250950570342E-2"/>
              <c:y val="0.36285714285714288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312576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Web Visits Per Month - Other Sites</a:t>
            </a:r>
          </a:p>
        </c:rich>
      </c:tx>
      <c:layout>
        <c:manualLayout>
          <c:xMode val="edge"/>
          <c:yMode val="edge"/>
          <c:x val="0.2773744030726587"/>
          <c:y val="1.991389254091873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0603084981371189"/>
          <c:y val="0.12826481869385861"/>
          <c:w val="0.75625870847675802"/>
          <c:h val="0.587378379178877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'Web Visits'!$B$24</c:f>
              <c:strCache>
                <c:ptCount val="1"/>
                <c:pt idx="0">
                  <c:v>CampSark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invertIfNegative val="0"/>
          <c:cat>
            <c:strRef>
              <c:f>'Web Visits'!$C$23:$H$23</c:f>
              <c:strCache>
                <c:ptCount val="6"/>
                <c:pt idx="0">
                  <c:v>July-15</c:v>
                </c:pt>
                <c:pt idx="1">
                  <c:v>Aug-15</c:v>
                </c:pt>
                <c:pt idx="2">
                  <c:v>Sept-15</c:v>
                </c:pt>
                <c:pt idx="3">
                  <c:v>Oct-15</c:v>
                </c:pt>
                <c:pt idx="4">
                  <c:v>Nov-15</c:v>
                </c:pt>
                <c:pt idx="5">
                  <c:v>Dec-15</c:v>
                </c:pt>
              </c:strCache>
            </c:strRef>
          </c:cat>
          <c:val>
            <c:numRef>
              <c:f>'Web Visits'!$C$24:$H$24</c:f>
              <c:numCache>
                <c:formatCode>#,##0</c:formatCode>
                <c:ptCount val="6"/>
                <c:pt idx="0">
                  <c:v>1590</c:v>
                </c:pt>
                <c:pt idx="1">
                  <c:v>1100</c:v>
                </c:pt>
                <c:pt idx="2">
                  <c:v>742</c:v>
                </c:pt>
                <c:pt idx="3">
                  <c:v>292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'Web Visits'!$B$25</c:f>
              <c:strCache>
                <c:ptCount val="1"/>
                <c:pt idx="0">
                  <c:v>Figueroa Press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'Web Visits'!$C$23:$H$23</c:f>
              <c:strCache>
                <c:ptCount val="6"/>
                <c:pt idx="0">
                  <c:v>July-15</c:v>
                </c:pt>
                <c:pt idx="1">
                  <c:v>Aug-15</c:v>
                </c:pt>
                <c:pt idx="2">
                  <c:v>Sept-15</c:v>
                </c:pt>
                <c:pt idx="3">
                  <c:v>Oct-15</c:v>
                </c:pt>
                <c:pt idx="4">
                  <c:v>Nov-15</c:v>
                </c:pt>
                <c:pt idx="5">
                  <c:v>Dec-15</c:v>
                </c:pt>
              </c:strCache>
            </c:strRef>
          </c:cat>
          <c:val>
            <c:numRef>
              <c:f>'Web Visits'!$C$25:$H$25</c:f>
              <c:numCache>
                <c:formatCode>#,##0</c:formatCode>
                <c:ptCount val="6"/>
                <c:pt idx="0" formatCode="General">
                  <c:v>76</c:v>
                </c:pt>
                <c:pt idx="1">
                  <c:v>83</c:v>
                </c:pt>
                <c:pt idx="2">
                  <c:v>139</c:v>
                </c:pt>
                <c:pt idx="3">
                  <c:v>197</c:v>
                </c:pt>
                <c:pt idx="4">
                  <c:v>97</c:v>
                </c:pt>
                <c:pt idx="5">
                  <c:v>88</c:v>
                </c:pt>
              </c:numCache>
            </c:numRef>
          </c:val>
        </c:ser>
        <c:ser>
          <c:idx val="2"/>
          <c:order val="2"/>
          <c:tx>
            <c:strRef>
              <c:f>'Web Visits'!$B$26</c:f>
              <c:strCache>
                <c:ptCount val="1"/>
                <c:pt idx="0">
                  <c:v>Gamble-house Store</c:v>
                </c:pt>
              </c:strCache>
            </c:strRef>
          </c:tx>
          <c:spPr>
            <a:solidFill>
              <a:srgbClr val="008000"/>
            </a:solidFill>
            <a:ln w="25400">
              <a:noFill/>
            </a:ln>
          </c:spPr>
          <c:invertIfNegative val="0"/>
          <c:cat>
            <c:strRef>
              <c:f>'Web Visits'!$C$23:$H$23</c:f>
              <c:strCache>
                <c:ptCount val="6"/>
                <c:pt idx="0">
                  <c:v>July-15</c:v>
                </c:pt>
                <c:pt idx="1">
                  <c:v>Aug-15</c:v>
                </c:pt>
                <c:pt idx="2">
                  <c:v>Sept-15</c:v>
                </c:pt>
                <c:pt idx="3">
                  <c:v>Oct-15</c:v>
                </c:pt>
                <c:pt idx="4">
                  <c:v>Nov-15</c:v>
                </c:pt>
                <c:pt idx="5">
                  <c:v>Dec-15</c:v>
                </c:pt>
              </c:strCache>
            </c:strRef>
          </c:cat>
          <c:val>
            <c:numRef>
              <c:f>'Web Visits'!$C$26:$H$26</c:f>
              <c:numCache>
                <c:formatCode>#,##0</c:formatCode>
                <c:ptCount val="6"/>
                <c:pt idx="0" formatCode="General">
                  <c:v>382</c:v>
                </c:pt>
                <c:pt idx="1">
                  <c:v>581</c:v>
                </c:pt>
                <c:pt idx="2">
                  <c:v>454</c:v>
                </c:pt>
                <c:pt idx="3">
                  <c:v>345</c:v>
                </c:pt>
                <c:pt idx="4">
                  <c:v>334</c:v>
                </c:pt>
                <c:pt idx="5">
                  <c:v>604</c:v>
                </c:pt>
              </c:numCache>
            </c:numRef>
          </c:val>
        </c:ser>
        <c:ser>
          <c:idx val="3"/>
          <c:order val="3"/>
          <c:tx>
            <c:strRef>
              <c:f>'Web Visits'!$B$27</c:f>
              <c:strCache>
                <c:ptCount val="1"/>
                <c:pt idx="0">
                  <c:v>USC Radisson Event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'Web Visits'!$C$23:$H$23</c:f>
              <c:strCache>
                <c:ptCount val="6"/>
                <c:pt idx="0">
                  <c:v>July-15</c:v>
                </c:pt>
                <c:pt idx="1">
                  <c:v>Aug-15</c:v>
                </c:pt>
                <c:pt idx="2">
                  <c:v>Sept-15</c:v>
                </c:pt>
                <c:pt idx="3">
                  <c:v>Oct-15</c:v>
                </c:pt>
                <c:pt idx="4">
                  <c:v>Nov-15</c:v>
                </c:pt>
                <c:pt idx="5">
                  <c:v>Dec-15</c:v>
                </c:pt>
              </c:strCache>
            </c:strRef>
          </c:cat>
          <c:val>
            <c:numRef>
              <c:f>'Web Visits'!$C$27:$H$27</c:f>
              <c:numCache>
                <c:formatCode>#,##0</c:formatCode>
                <c:ptCount val="6"/>
                <c:pt idx="0" formatCode="General">
                  <c:v>120</c:v>
                </c:pt>
                <c:pt idx="1">
                  <c:v>222</c:v>
                </c:pt>
                <c:pt idx="2">
                  <c:v>96</c:v>
                </c:pt>
                <c:pt idx="3">
                  <c:v>89</c:v>
                </c:pt>
                <c:pt idx="4">
                  <c:v>86</c:v>
                </c:pt>
                <c:pt idx="5">
                  <c:v>62</c:v>
                </c:pt>
              </c:numCache>
            </c:numRef>
          </c:val>
        </c:ser>
        <c:ser>
          <c:idx val="4"/>
          <c:order val="4"/>
          <c:tx>
            <c:strRef>
              <c:f>'Web Visits'!$B$28</c:f>
              <c:strCache>
                <c:ptCount val="1"/>
                <c:pt idx="0">
                  <c:v>Weddings at USC</c:v>
                </c:pt>
              </c:strCache>
            </c:strRef>
          </c:tx>
          <c:invertIfNegative val="0"/>
          <c:cat>
            <c:strRef>
              <c:f>'Web Visits'!$C$23:$H$23</c:f>
              <c:strCache>
                <c:ptCount val="6"/>
                <c:pt idx="0">
                  <c:v>July-15</c:v>
                </c:pt>
                <c:pt idx="1">
                  <c:v>Aug-15</c:v>
                </c:pt>
                <c:pt idx="2">
                  <c:v>Sept-15</c:v>
                </c:pt>
                <c:pt idx="3">
                  <c:v>Oct-15</c:v>
                </c:pt>
                <c:pt idx="4">
                  <c:v>Nov-15</c:v>
                </c:pt>
                <c:pt idx="5">
                  <c:v>Dec-15</c:v>
                </c:pt>
              </c:strCache>
            </c:strRef>
          </c:cat>
          <c:val>
            <c:numRef>
              <c:f>'Web Visits'!$C$28:$H$28</c:f>
              <c:numCache>
                <c:formatCode>#,##0</c:formatCode>
                <c:ptCount val="6"/>
                <c:pt idx="0" formatCode="General">
                  <c:v>647</c:v>
                </c:pt>
                <c:pt idx="1">
                  <c:v>583</c:v>
                </c:pt>
                <c:pt idx="2">
                  <c:v>497</c:v>
                </c:pt>
                <c:pt idx="3">
                  <c:v>510</c:v>
                </c:pt>
                <c:pt idx="4">
                  <c:v>370</c:v>
                </c:pt>
                <c:pt idx="5">
                  <c:v>356</c:v>
                </c:pt>
              </c:numCache>
            </c:numRef>
          </c:val>
        </c:ser>
        <c:ser>
          <c:idx val="5"/>
          <c:order val="5"/>
          <c:tx>
            <c:strRef>
              <c:f>'Web Visits'!$B$29</c:f>
              <c:strCache>
                <c:ptCount val="1"/>
                <c:pt idx="0">
                  <c:v>Custom-publishing</c:v>
                </c:pt>
              </c:strCache>
            </c:strRef>
          </c:tx>
          <c:invertIfNegative val="0"/>
          <c:cat>
            <c:strRef>
              <c:f>'Web Visits'!$C$23:$H$23</c:f>
              <c:strCache>
                <c:ptCount val="6"/>
                <c:pt idx="0">
                  <c:v>July-15</c:v>
                </c:pt>
                <c:pt idx="1">
                  <c:v>Aug-15</c:v>
                </c:pt>
                <c:pt idx="2">
                  <c:v>Sept-15</c:v>
                </c:pt>
                <c:pt idx="3">
                  <c:v>Oct-15</c:v>
                </c:pt>
                <c:pt idx="4">
                  <c:v>Nov-15</c:v>
                </c:pt>
                <c:pt idx="5">
                  <c:v>Dec-15</c:v>
                </c:pt>
              </c:strCache>
            </c:strRef>
          </c:cat>
          <c:val>
            <c:numRef>
              <c:f>'Web Visits'!$C$29:$H$29</c:f>
              <c:numCache>
                <c:formatCode>#,##0</c:formatCode>
                <c:ptCount val="6"/>
                <c:pt idx="0" formatCode="General">
                  <c:v>569</c:v>
                </c:pt>
                <c:pt idx="1">
                  <c:v>2066</c:v>
                </c:pt>
                <c:pt idx="2">
                  <c:v>1833</c:v>
                </c:pt>
                <c:pt idx="3">
                  <c:v>585</c:v>
                </c:pt>
                <c:pt idx="4">
                  <c:v>719</c:v>
                </c:pt>
                <c:pt idx="5">
                  <c:v>1086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290816"/>
        <c:axId val="90304896"/>
      </c:barChart>
      <c:catAx>
        <c:axId val="90290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0304896"/>
        <c:crosses val="autoZero"/>
        <c:auto val="1"/>
        <c:lblAlgn val="ctr"/>
        <c:lblOffset val="100"/>
        <c:noMultiLvlLbl val="0"/>
      </c:catAx>
      <c:valAx>
        <c:axId val="9030489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Number of Visits</a:t>
                </a:r>
              </a:p>
            </c:rich>
          </c:tx>
          <c:layout/>
          <c:overlay val="0"/>
          <c:spPr>
            <a:noFill/>
            <a:ln w="25400">
              <a:noFill/>
            </a:ln>
          </c:spPr>
        </c:title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029081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 w="3175">
            <a:solidFill>
              <a:srgbClr val="000000"/>
            </a:solidFill>
            <a:prstDash val="solid"/>
          </a:ln>
        </c:spPr>
        <c:txPr>
          <a:bodyPr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800" b="1" i="0" u="none" strike="noStrike" baseline="0">
                <a:effectLst/>
              </a:rPr>
              <a:t>December </a:t>
            </a:r>
            <a:r>
              <a:rPr lang="en-US"/>
              <a:t>2015 Traffic Sources - BU Main Sites</a:t>
            </a:r>
          </a:p>
        </c:rich>
      </c:tx>
      <c:layout>
        <c:manualLayout>
          <c:xMode val="edge"/>
          <c:yMode val="edge"/>
          <c:x val="0.21875008867134896"/>
          <c:y val="1.8006686858192641E-3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6536661466458616"/>
          <c:y val="0.16666708400211341"/>
          <c:w val="0.8283931357254285"/>
          <c:h val="0.517950014898877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'Traffic Sources'!$C$1</c:f>
              <c:strCache>
                <c:ptCount val="1"/>
                <c:pt idx="0">
                  <c:v>Search Engine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invertIfNegative val="0"/>
          <c:cat>
            <c:strRef>
              <c:f>'Traffic Sources'!$B$2:$B$8</c:f>
              <c:strCache>
                <c:ptCount val="7"/>
                <c:pt idx="0">
                  <c:v>aux.usc.edu</c:v>
                </c:pt>
                <c:pt idx="1">
                  <c:v>Bookstore</c:v>
                </c:pt>
                <c:pt idx="2">
                  <c:v>Housing</c:v>
                </c:pt>
                <c:pt idx="3">
                  <c:v>Hospitality</c:v>
                </c:pt>
                <c:pt idx="4">
                  <c:v>Transportation</c:v>
                </c:pt>
                <c:pt idx="5">
                  <c:v>BKS - Other</c:v>
                </c:pt>
                <c:pt idx="6">
                  <c:v>Coliseum</c:v>
                </c:pt>
              </c:strCache>
            </c:strRef>
          </c:cat>
          <c:val>
            <c:numRef>
              <c:f>'Traffic Sources'!$C$2:$C$8</c:f>
              <c:numCache>
                <c:formatCode>#,##0</c:formatCode>
                <c:ptCount val="7"/>
                <c:pt idx="0">
                  <c:v>609</c:v>
                </c:pt>
                <c:pt idx="1">
                  <c:v>38586</c:v>
                </c:pt>
                <c:pt idx="2">
                  <c:v>15853</c:v>
                </c:pt>
                <c:pt idx="3">
                  <c:v>19238</c:v>
                </c:pt>
                <c:pt idx="4">
                  <c:v>21668</c:v>
                </c:pt>
                <c:pt idx="5">
                  <c:v>0</c:v>
                </c:pt>
                <c:pt idx="6">
                  <c:v>12791</c:v>
                </c:pt>
              </c:numCache>
            </c:numRef>
          </c:val>
        </c:ser>
        <c:ser>
          <c:idx val="1"/>
          <c:order val="1"/>
          <c:tx>
            <c:strRef>
              <c:f>'Traffic Sources'!$D$1</c:f>
              <c:strCache>
                <c:ptCount val="1"/>
                <c:pt idx="0">
                  <c:v>Referring Sites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'Traffic Sources'!$B$2:$B$8</c:f>
              <c:strCache>
                <c:ptCount val="7"/>
                <c:pt idx="0">
                  <c:v>aux.usc.edu</c:v>
                </c:pt>
                <c:pt idx="1">
                  <c:v>Bookstore</c:v>
                </c:pt>
                <c:pt idx="2">
                  <c:v>Housing</c:v>
                </c:pt>
                <c:pt idx="3">
                  <c:v>Hospitality</c:v>
                </c:pt>
                <c:pt idx="4">
                  <c:v>Transportation</c:v>
                </c:pt>
                <c:pt idx="5">
                  <c:v>BKS - Other</c:v>
                </c:pt>
                <c:pt idx="6">
                  <c:v>Coliseum</c:v>
                </c:pt>
              </c:strCache>
            </c:strRef>
          </c:cat>
          <c:val>
            <c:numRef>
              <c:f>'Traffic Sources'!$D$2:$D$8</c:f>
              <c:numCache>
                <c:formatCode>#,##0</c:formatCode>
                <c:ptCount val="7"/>
                <c:pt idx="0">
                  <c:v>255</c:v>
                </c:pt>
                <c:pt idx="1">
                  <c:v>4124</c:v>
                </c:pt>
                <c:pt idx="2">
                  <c:v>2103</c:v>
                </c:pt>
                <c:pt idx="3">
                  <c:v>1669</c:v>
                </c:pt>
                <c:pt idx="4">
                  <c:v>3208</c:v>
                </c:pt>
                <c:pt idx="5">
                  <c:v>0</c:v>
                </c:pt>
                <c:pt idx="6">
                  <c:v>2492</c:v>
                </c:pt>
              </c:numCache>
            </c:numRef>
          </c:val>
        </c:ser>
        <c:ser>
          <c:idx val="2"/>
          <c:order val="2"/>
          <c:tx>
            <c:strRef>
              <c:f>'Traffic Sources'!$E$1</c:f>
              <c:strCache>
                <c:ptCount val="1"/>
                <c:pt idx="0">
                  <c:v>Direct Traffic</c:v>
                </c:pt>
              </c:strCache>
            </c:strRef>
          </c:tx>
          <c:spPr>
            <a:solidFill>
              <a:srgbClr val="008000"/>
            </a:solidFill>
            <a:ln w="25400">
              <a:noFill/>
            </a:ln>
          </c:spPr>
          <c:invertIfNegative val="0"/>
          <c:cat>
            <c:strRef>
              <c:f>'Traffic Sources'!$B$2:$B$8</c:f>
              <c:strCache>
                <c:ptCount val="7"/>
                <c:pt idx="0">
                  <c:v>aux.usc.edu</c:v>
                </c:pt>
                <c:pt idx="1">
                  <c:v>Bookstore</c:v>
                </c:pt>
                <c:pt idx="2">
                  <c:v>Housing</c:v>
                </c:pt>
                <c:pt idx="3">
                  <c:v>Hospitality</c:v>
                </c:pt>
                <c:pt idx="4">
                  <c:v>Transportation</c:v>
                </c:pt>
                <c:pt idx="5">
                  <c:v>BKS - Other</c:v>
                </c:pt>
                <c:pt idx="6">
                  <c:v>Coliseum</c:v>
                </c:pt>
              </c:strCache>
            </c:strRef>
          </c:cat>
          <c:val>
            <c:numRef>
              <c:f>'Traffic Sources'!$E$2:$E$8</c:f>
              <c:numCache>
                <c:formatCode>#,##0</c:formatCode>
                <c:ptCount val="7"/>
                <c:pt idx="0">
                  <c:v>95</c:v>
                </c:pt>
                <c:pt idx="1">
                  <c:v>11251</c:v>
                </c:pt>
                <c:pt idx="2">
                  <c:v>2269</c:v>
                </c:pt>
                <c:pt idx="3">
                  <c:v>2086</c:v>
                </c:pt>
                <c:pt idx="4">
                  <c:v>5054</c:v>
                </c:pt>
                <c:pt idx="5">
                  <c:v>0</c:v>
                </c:pt>
                <c:pt idx="6">
                  <c:v>2310</c:v>
                </c:pt>
              </c:numCache>
            </c:numRef>
          </c:val>
        </c:ser>
        <c:ser>
          <c:idx val="3"/>
          <c:order val="3"/>
          <c:tx>
            <c:strRef>
              <c:f>'Traffic Sources'!$F$1</c:f>
              <c:strCache>
                <c:ptCount val="1"/>
                <c:pt idx="0">
                  <c:v>Campaigns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'Traffic Sources'!$B$2:$B$8</c:f>
              <c:strCache>
                <c:ptCount val="7"/>
                <c:pt idx="0">
                  <c:v>aux.usc.edu</c:v>
                </c:pt>
                <c:pt idx="1">
                  <c:v>Bookstore</c:v>
                </c:pt>
                <c:pt idx="2">
                  <c:v>Housing</c:v>
                </c:pt>
                <c:pt idx="3">
                  <c:v>Hospitality</c:v>
                </c:pt>
                <c:pt idx="4">
                  <c:v>Transportation</c:v>
                </c:pt>
                <c:pt idx="5">
                  <c:v>BKS - Other</c:v>
                </c:pt>
                <c:pt idx="6">
                  <c:v>Coliseum</c:v>
                </c:pt>
              </c:strCache>
            </c:strRef>
          </c:cat>
          <c:val>
            <c:numRef>
              <c:f>'Traffic Sources'!$F$2:$F$8</c:f>
              <c:numCache>
                <c:formatCode>#,##0</c:formatCode>
                <c:ptCount val="7"/>
                <c:pt idx="0">
                  <c:v>0</c:v>
                </c:pt>
                <c:pt idx="1">
                  <c:v>5900</c:v>
                </c:pt>
                <c:pt idx="2">
                  <c:v>0</c:v>
                </c:pt>
                <c:pt idx="3">
                  <c:v>15</c:v>
                </c:pt>
                <c:pt idx="4">
                  <c:v>236</c:v>
                </c:pt>
                <c:pt idx="5">
                  <c:v>0</c:v>
                </c:pt>
                <c:pt idx="6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544960"/>
        <c:axId val="91550848"/>
      </c:barChart>
      <c:catAx>
        <c:axId val="91544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1550848"/>
        <c:crosses val="autoZero"/>
        <c:auto val="1"/>
        <c:lblAlgn val="ctr"/>
        <c:lblOffset val="100"/>
        <c:noMultiLvlLbl val="0"/>
      </c:catAx>
      <c:valAx>
        <c:axId val="91550848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154496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800" b="1" i="0" u="none" strike="noStrike" baseline="0">
                <a:effectLst/>
              </a:rPr>
              <a:t>December </a:t>
            </a:r>
            <a:r>
              <a:rPr lang="en-US"/>
              <a:t>2015 Traffic Sources - HSP Micro Sites </a:t>
            </a:r>
          </a:p>
        </c:rich>
      </c:tx>
      <c:layout>
        <c:manualLayout>
          <c:xMode val="edge"/>
          <c:yMode val="edge"/>
          <c:x val="0.17311274834902921"/>
          <c:y val="4.023018674389840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8529862174578871"/>
          <c:y val="0.1982764184750429"/>
          <c:w val="0.78101071975497649"/>
          <c:h val="0.399426408232334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'Traffic Sources'!$C$13</c:f>
              <c:strCache>
                <c:ptCount val="1"/>
                <c:pt idx="0">
                  <c:v>Search Engine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invertIfNegative val="0"/>
          <c:cat>
            <c:strRef>
              <c:f>'Traffic Sources'!$B$14:$B$21</c:f>
              <c:strCache>
                <c:ptCount val="8"/>
                <c:pt idx="0">
                  <c:v>McKays</c:v>
                </c:pt>
                <c:pt idx="1">
                  <c:v>The Lab</c:v>
                </c:pt>
                <c:pt idx="2">
                  <c:v>Moreton Fig</c:v>
                </c:pt>
                <c:pt idx="3">
                  <c:v>Weddings at USC</c:v>
                </c:pt>
                <c:pt idx="4">
                  <c:v>Rosso Oro's Pizzeria</c:v>
                </c:pt>
                <c:pt idx="5">
                  <c:v>Seeds Marketplace</c:v>
                </c:pt>
                <c:pt idx="6">
                  <c:v>Traditions</c:v>
                </c:pt>
                <c:pt idx="7">
                  <c:v>The Edmondson</c:v>
                </c:pt>
              </c:strCache>
            </c:strRef>
          </c:cat>
          <c:val>
            <c:numRef>
              <c:f>'Traffic Sources'!$C$14:$C$21</c:f>
              <c:numCache>
                <c:formatCode>#,##0</c:formatCode>
                <c:ptCount val="8"/>
                <c:pt idx="0">
                  <c:v>572</c:v>
                </c:pt>
                <c:pt idx="1">
                  <c:v>1076</c:v>
                </c:pt>
                <c:pt idx="2">
                  <c:v>597</c:v>
                </c:pt>
                <c:pt idx="3">
                  <c:v>236</c:v>
                </c:pt>
                <c:pt idx="4">
                  <c:v>346</c:v>
                </c:pt>
                <c:pt idx="5">
                  <c:v>428</c:v>
                </c:pt>
                <c:pt idx="6">
                  <c:v>502</c:v>
                </c:pt>
                <c:pt idx="7">
                  <c:v>7</c:v>
                </c:pt>
              </c:numCache>
            </c:numRef>
          </c:val>
        </c:ser>
        <c:ser>
          <c:idx val="1"/>
          <c:order val="1"/>
          <c:tx>
            <c:strRef>
              <c:f>'Traffic Sources'!$D$13</c:f>
              <c:strCache>
                <c:ptCount val="1"/>
                <c:pt idx="0">
                  <c:v>Referring Sites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'Traffic Sources'!$B$14:$B$21</c:f>
              <c:strCache>
                <c:ptCount val="8"/>
                <c:pt idx="0">
                  <c:v>McKays</c:v>
                </c:pt>
                <c:pt idx="1">
                  <c:v>The Lab</c:v>
                </c:pt>
                <c:pt idx="2">
                  <c:v>Moreton Fig</c:v>
                </c:pt>
                <c:pt idx="3">
                  <c:v>Weddings at USC</c:v>
                </c:pt>
                <c:pt idx="4">
                  <c:v>Rosso Oro's Pizzeria</c:v>
                </c:pt>
                <c:pt idx="5">
                  <c:v>Seeds Marketplace</c:v>
                </c:pt>
                <c:pt idx="6">
                  <c:v>Traditions</c:v>
                </c:pt>
                <c:pt idx="7">
                  <c:v>The Edmondson</c:v>
                </c:pt>
              </c:strCache>
            </c:strRef>
          </c:cat>
          <c:val>
            <c:numRef>
              <c:f>'Traffic Sources'!$D$14:$D$21</c:f>
              <c:numCache>
                <c:formatCode>#,##0</c:formatCode>
                <c:ptCount val="8"/>
                <c:pt idx="0">
                  <c:v>364</c:v>
                </c:pt>
                <c:pt idx="1">
                  <c:v>746</c:v>
                </c:pt>
                <c:pt idx="2">
                  <c:v>361</c:v>
                </c:pt>
                <c:pt idx="3">
                  <c:v>80</c:v>
                </c:pt>
                <c:pt idx="4">
                  <c:v>88</c:v>
                </c:pt>
                <c:pt idx="5">
                  <c:v>380</c:v>
                </c:pt>
                <c:pt idx="6">
                  <c:v>189</c:v>
                </c:pt>
                <c:pt idx="7">
                  <c:v>109</c:v>
                </c:pt>
              </c:numCache>
            </c:numRef>
          </c:val>
        </c:ser>
        <c:ser>
          <c:idx val="2"/>
          <c:order val="2"/>
          <c:tx>
            <c:strRef>
              <c:f>'Traffic Sources'!$E$13</c:f>
              <c:strCache>
                <c:ptCount val="1"/>
                <c:pt idx="0">
                  <c:v>Direct Traffic</c:v>
                </c:pt>
              </c:strCache>
            </c:strRef>
          </c:tx>
          <c:spPr>
            <a:solidFill>
              <a:srgbClr val="008000"/>
            </a:solidFill>
            <a:ln w="25400">
              <a:noFill/>
            </a:ln>
          </c:spPr>
          <c:invertIfNegative val="0"/>
          <c:cat>
            <c:strRef>
              <c:f>'Traffic Sources'!$B$14:$B$21</c:f>
              <c:strCache>
                <c:ptCount val="8"/>
                <c:pt idx="0">
                  <c:v>McKays</c:v>
                </c:pt>
                <c:pt idx="1">
                  <c:v>The Lab</c:v>
                </c:pt>
                <c:pt idx="2">
                  <c:v>Moreton Fig</c:v>
                </c:pt>
                <c:pt idx="3">
                  <c:v>Weddings at USC</c:v>
                </c:pt>
                <c:pt idx="4">
                  <c:v>Rosso Oro's Pizzeria</c:v>
                </c:pt>
                <c:pt idx="5">
                  <c:v>Seeds Marketplace</c:v>
                </c:pt>
                <c:pt idx="6">
                  <c:v>Traditions</c:v>
                </c:pt>
                <c:pt idx="7">
                  <c:v>The Edmondson</c:v>
                </c:pt>
              </c:strCache>
            </c:strRef>
          </c:cat>
          <c:val>
            <c:numRef>
              <c:f>'Traffic Sources'!$E$14:$E$21</c:f>
              <c:numCache>
                <c:formatCode>#,##0</c:formatCode>
                <c:ptCount val="8"/>
                <c:pt idx="0">
                  <c:v>65</c:v>
                </c:pt>
                <c:pt idx="1">
                  <c:v>107</c:v>
                </c:pt>
                <c:pt idx="2">
                  <c:v>74</c:v>
                </c:pt>
                <c:pt idx="3">
                  <c:v>40</c:v>
                </c:pt>
                <c:pt idx="4">
                  <c:v>74</c:v>
                </c:pt>
                <c:pt idx="5">
                  <c:v>104</c:v>
                </c:pt>
                <c:pt idx="6">
                  <c:v>75</c:v>
                </c:pt>
                <c:pt idx="7">
                  <c:v>29</c:v>
                </c:pt>
              </c:numCache>
            </c:numRef>
          </c:val>
        </c:ser>
        <c:ser>
          <c:idx val="3"/>
          <c:order val="3"/>
          <c:tx>
            <c:strRef>
              <c:f>'Traffic Sources'!$F$13</c:f>
              <c:strCache>
                <c:ptCount val="1"/>
                <c:pt idx="0">
                  <c:v>Campaigns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'Traffic Sources'!$B$14:$B$21</c:f>
              <c:strCache>
                <c:ptCount val="8"/>
                <c:pt idx="0">
                  <c:v>McKays</c:v>
                </c:pt>
                <c:pt idx="1">
                  <c:v>The Lab</c:v>
                </c:pt>
                <c:pt idx="2">
                  <c:v>Moreton Fig</c:v>
                </c:pt>
                <c:pt idx="3">
                  <c:v>Weddings at USC</c:v>
                </c:pt>
                <c:pt idx="4">
                  <c:v>Rosso Oro's Pizzeria</c:v>
                </c:pt>
                <c:pt idx="5">
                  <c:v>Seeds Marketplace</c:v>
                </c:pt>
                <c:pt idx="6">
                  <c:v>Traditions</c:v>
                </c:pt>
                <c:pt idx="7">
                  <c:v>The Edmondson</c:v>
                </c:pt>
              </c:strCache>
            </c:strRef>
          </c:cat>
          <c:val>
            <c:numRef>
              <c:f>'Traffic Sources'!$F$14:$F$21</c:f>
              <c:numCache>
                <c:formatCode>#,##0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278784"/>
        <c:axId val="92280320"/>
      </c:barChart>
      <c:catAx>
        <c:axId val="92278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2280320"/>
        <c:crosses val="autoZero"/>
        <c:auto val="1"/>
        <c:lblAlgn val="ctr"/>
        <c:lblOffset val="100"/>
        <c:noMultiLvlLbl val="0"/>
      </c:catAx>
      <c:valAx>
        <c:axId val="92280320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227878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800" b="1" i="0" u="none" strike="noStrike" baseline="0">
                <a:effectLst/>
              </a:rPr>
              <a:t>December 2015 </a:t>
            </a:r>
            <a:r>
              <a:rPr lang="en-US"/>
              <a:t>Traffic Sources - Other Sites </a:t>
            </a:r>
          </a:p>
        </c:rich>
      </c:tx>
      <c:layout>
        <c:manualLayout>
          <c:xMode val="edge"/>
          <c:yMode val="edge"/>
          <c:x val="0.21875003631926138"/>
          <c:y val="3.819446987731184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4907749077490823"/>
          <c:y val="0.20639534883720997"/>
          <c:w val="0.7140221402214022"/>
          <c:h val="0.363372093023257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'Traffic Sources'!$C$23</c:f>
              <c:strCache>
                <c:ptCount val="1"/>
                <c:pt idx="0">
                  <c:v>Search Engine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invertIfNegative val="0"/>
          <c:cat>
            <c:strRef>
              <c:f>'Traffic Sources'!$B$24:$B$29</c:f>
              <c:strCache>
                <c:ptCount val="6"/>
                <c:pt idx="0">
                  <c:v>Coach Sark Camp</c:v>
                </c:pt>
                <c:pt idx="1">
                  <c:v>Figueroa Press</c:v>
                </c:pt>
                <c:pt idx="2">
                  <c:v>Gamble-house Store</c:v>
                </c:pt>
                <c:pt idx="3">
                  <c:v>Weddings at USC</c:v>
                </c:pt>
                <c:pt idx="4">
                  <c:v>USC Radisson Event</c:v>
                </c:pt>
                <c:pt idx="5">
                  <c:v>Custom-publishing</c:v>
                </c:pt>
              </c:strCache>
            </c:strRef>
          </c:cat>
          <c:val>
            <c:numRef>
              <c:f>'Traffic Sources'!$C$24:$C$29</c:f>
              <c:numCache>
                <c:formatCode>#,##0</c:formatCode>
                <c:ptCount val="6"/>
                <c:pt idx="0">
                  <c:v>0</c:v>
                </c:pt>
                <c:pt idx="1">
                  <c:v>42</c:v>
                </c:pt>
                <c:pt idx="2">
                  <c:v>203</c:v>
                </c:pt>
                <c:pt idx="3">
                  <c:v>236</c:v>
                </c:pt>
                <c:pt idx="4">
                  <c:v>36</c:v>
                </c:pt>
                <c:pt idx="5">
                  <c:v>117</c:v>
                </c:pt>
              </c:numCache>
            </c:numRef>
          </c:val>
        </c:ser>
        <c:ser>
          <c:idx val="1"/>
          <c:order val="1"/>
          <c:tx>
            <c:strRef>
              <c:f>'Traffic Sources'!$D$23</c:f>
              <c:strCache>
                <c:ptCount val="1"/>
                <c:pt idx="0">
                  <c:v>Referring Sites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'Traffic Sources'!$B$24:$B$29</c:f>
              <c:strCache>
                <c:ptCount val="6"/>
                <c:pt idx="0">
                  <c:v>Coach Sark Camp</c:v>
                </c:pt>
                <c:pt idx="1">
                  <c:v>Figueroa Press</c:v>
                </c:pt>
                <c:pt idx="2">
                  <c:v>Gamble-house Store</c:v>
                </c:pt>
                <c:pt idx="3">
                  <c:v>Weddings at USC</c:v>
                </c:pt>
                <c:pt idx="4">
                  <c:v>USC Radisson Event</c:v>
                </c:pt>
                <c:pt idx="5">
                  <c:v>Custom-publishing</c:v>
                </c:pt>
              </c:strCache>
            </c:strRef>
          </c:cat>
          <c:val>
            <c:numRef>
              <c:f>'Traffic Sources'!$D$24:$D$29</c:f>
              <c:numCache>
                <c:formatCode>#,##0</c:formatCode>
                <c:ptCount val="6"/>
                <c:pt idx="0">
                  <c:v>0</c:v>
                </c:pt>
                <c:pt idx="1">
                  <c:v>20</c:v>
                </c:pt>
                <c:pt idx="2">
                  <c:v>300</c:v>
                </c:pt>
                <c:pt idx="3">
                  <c:v>80</c:v>
                </c:pt>
                <c:pt idx="4">
                  <c:v>16</c:v>
                </c:pt>
                <c:pt idx="5">
                  <c:v>149</c:v>
                </c:pt>
              </c:numCache>
            </c:numRef>
          </c:val>
        </c:ser>
        <c:ser>
          <c:idx val="2"/>
          <c:order val="2"/>
          <c:tx>
            <c:strRef>
              <c:f>'Traffic Sources'!$E$23</c:f>
              <c:strCache>
                <c:ptCount val="1"/>
                <c:pt idx="0">
                  <c:v>Direct Traffic</c:v>
                </c:pt>
              </c:strCache>
            </c:strRef>
          </c:tx>
          <c:spPr>
            <a:solidFill>
              <a:srgbClr val="008000"/>
            </a:solidFill>
            <a:ln w="25400">
              <a:noFill/>
            </a:ln>
          </c:spPr>
          <c:invertIfNegative val="0"/>
          <c:cat>
            <c:strRef>
              <c:f>'Traffic Sources'!$B$24:$B$29</c:f>
              <c:strCache>
                <c:ptCount val="6"/>
                <c:pt idx="0">
                  <c:v>Coach Sark Camp</c:v>
                </c:pt>
                <c:pt idx="1">
                  <c:v>Figueroa Press</c:v>
                </c:pt>
                <c:pt idx="2">
                  <c:v>Gamble-house Store</c:v>
                </c:pt>
                <c:pt idx="3">
                  <c:v>Weddings at USC</c:v>
                </c:pt>
                <c:pt idx="4">
                  <c:v>USC Radisson Event</c:v>
                </c:pt>
                <c:pt idx="5">
                  <c:v>Custom-publishing</c:v>
                </c:pt>
              </c:strCache>
            </c:strRef>
          </c:cat>
          <c:val>
            <c:numRef>
              <c:f>'Traffic Sources'!$E$24:$E$29</c:f>
              <c:numCache>
                <c:formatCode>#,##0</c:formatCode>
                <c:ptCount val="6"/>
                <c:pt idx="0">
                  <c:v>0</c:v>
                </c:pt>
                <c:pt idx="1">
                  <c:v>24</c:v>
                </c:pt>
                <c:pt idx="2">
                  <c:v>91</c:v>
                </c:pt>
                <c:pt idx="3">
                  <c:v>40</c:v>
                </c:pt>
                <c:pt idx="4">
                  <c:v>10</c:v>
                </c:pt>
                <c:pt idx="5">
                  <c:v>819</c:v>
                </c:pt>
              </c:numCache>
            </c:numRef>
          </c:val>
        </c:ser>
        <c:ser>
          <c:idx val="3"/>
          <c:order val="3"/>
          <c:tx>
            <c:strRef>
              <c:f>'Traffic Sources'!$F$23</c:f>
              <c:strCache>
                <c:ptCount val="1"/>
                <c:pt idx="0">
                  <c:v>Campaigns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'Traffic Sources'!$B$24:$B$29</c:f>
              <c:strCache>
                <c:ptCount val="6"/>
                <c:pt idx="0">
                  <c:v>Coach Sark Camp</c:v>
                </c:pt>
                <c:pt idx="1">
                  <c:v>Figueroa Press</c:v>
                </c:pt>
                <c:pt idx="2">
                  <c:v>Gamble-house Store</c:v>
                </c:pt>
                <c:pt idx="3">
                  <c:v>Weddings at USC</c:v>
                </c:pt>
                <c:pt idx="4">
                  <c:v>USC Radisson Event</c:v>
                </c:pt>
                <c:pt idx="5">
                  <c:v>Custom-publishing</c:v>
                </c:pt>
              </c:strCache>
            </c:strRef>
          </c:cat>
          <c:val>
            <c:numRef>
              <c:f>'Traffic Sources'!$F$24:$F$29</c:f>
              <c:numCache>
                <c:formatCode>#,##0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855936"/>
        <c:axId val="94857472"/>
      </c:barChart>
      <c:catAx>
        <c:axId val="94855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4857472"/>
        <c:crosses val="autoZero"/>
        <c:auto val="1"/>
        <c:lblAlgn val="ctr"/>
        <c:lblOffset val="100"/>
        <c:noMultiLvlLbl val="0"/>
      </c:catAx>
      <c:valAx>
        <c:axId val="94857472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485593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Average Time Spent on Website - BU Main Sites</a:t>
            </a:r>
          </a:p>
        </c:rich>
      </c:tx>
      <c:layout>
        <c:manualLayout>
          <c:xMode val="edge"/>
          <c:yMode val="edge"/>
          <c:x val="0.2307326683588295"/>
          <c:y val="4.319589596754951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980789545756879"/>
          <c:y val="0.17632263500009224"/>
          <c:w val="0.83653977072655428"/>
          <c:h val="0.483627798857395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'Average Time on Site'!$C$7</c:f>
              <c:strCache>
                <c:ptCount val="1"/>
                <c:pt idx="0">
                  <c:v>July-15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invertIfNegative val="0"/>
          <c:cat>
            <c:strRef>
              <c:f>'Average Time on Site'!$B$8:$B$14</c:f>
              <c:strCache>
                <c:ptCount val="7"/>
                <c:pt idx="0">
                  <c:v>aux.usc.edu</c:v>
                </c:pt>
                <c:pt idx="1">
                  <c:v>Bookstore</c:v>
                </c:pt>
                <c:pt idx="2">
                  <c:v>Housing</c:v>
                </c:pt>
                <c:pt idx="3">
                  <c:v>Hospitality</c:v>
                </c:pt>
                <c:pt idx="4">
                  <c:v>Transportation</c:v>
                </c:pt>
                <c:pt idx="5">
                  <c:v>BKS - Other</c:v>
                </c:pt>
                <c:pt idx="6">
                  <c:v>Coliseum</c:v>
                </c:pt>
              </c:strCache>
            </c:strRef>
          </c:cat>
          <c:val>
            <c:numRef>
              <c:f>'Average Time on Site'!$C$8:$C$14</c:f>
              <c:numCache>
                <c:formatCode>h:mm</c:formatCode>
                <c:ptCount val="7"/>
                <c:pt idx="0">
                  <c:v>5.5555555555555552E-2</c:v>
                </c:pt>
                <c:pt idx="1">
                  <c:v>0.16180555555555556</c:v>
                </c:pt>
                <c:pt idx="2">
                  <c:v>0.29583333333333334</c:v>
                </c:pt>
                <c:pt idx="3">
                  <c:v>6.6666666666666666E-2</c:v>
                </c:pt>
                <c:pt idx="4">
                  <c:v>0.19930555555555554</c:v>
                </c:pt>
                <c:pt idx="5">
                  <c:v>0</c:v>
                </c:pt>
                <c:pt idx="6">
                  <c:v>7.5694444444444439E-2</c:v>
                </c:pt>
              </c:numCache>
            </c:numRef>
          </c:val>
        </c:ser>
        <c:ser>
          <c:idx val="1"/>
          <c:order val="1"/>
          <c:tx>
            <c:strRef>
              <c:f>'Average Time on Site'!$D$7</c:f>
              <c:strCache>
                <c:ptCount val="1"/>
                <c:pt idx="0">
                  <c:v>Aug-15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'Average Time on Site'!$B$8:$B$14</c:f>
              <c:strCache>
                <c:ptCount val="7"/>
                <c:pt idx="0">
                  <c:v>aux.usc.edu</c:v>
                </c:pt>
                <c:pt idx="1">
                  <c:v>Bookstore</c:v>
                </c:pt>
                <c:pt idx="2">
                  <c:v>Housing</c:v>
                </c:pt>
                <c:pt idx="3">
                  <c:v>Hospitality</c:v>
                </c:pt>
                <c:pt idx="4">
                  <c:v>Transportation</c:v>
                </c:pt>
                <c:pt idx="5">
                  <c:v>BKS - Other</c:v>
                </c:pt>
                <c:pt idx="6">
                  <c:v>Coliseum</c:v>
                </c:pt>
              </c:strCache>
            </c:strRef>
          </c:cat>
          <c:val>
            <c:numRef>
              <c:f>'Average Time on Site'!$D$8:$D$14</c:f>
              <c:numCache>
                <c:formatCode>h:mm</c:formatCode>
                <c:ptCount val="7"/>
                <c:pt idx="0">
                  <c:v>4.7222222222222221E-2</c:v>
                </c:pt>
                <c:pt idx="1">
                  <c:v>0.16666666666666666</c:v>
                </c:pt>
                <c:pt idx="2">
                  <c:v>0.10694444444444444</c:v>
                </c:pt>
                <c:pt idx="3">
                  <c:v>8.3333333333333329E-2</c:v>
                </c:pt>
                <c:pt idx="4">
                  <c:v>0.17222222222222225</c:v>
                </c:pt>
                <c:pt idx="5">
                  <c:v>0</c:v>
                </c:pt>
                <c:pt idx="6">
                  <c:v>6.3194444444444442E-2</c:v>
                </c:pt>
              </c:numCache>
            </c:numRef>
          </c:val>
        </c:ser>
        <c:ser>
          <c:idx val="2"/>
          <c:order val="2"/>
          <c:tx>
            <c:strRef>
              <c:f>'Average Time on Site'!$E$7</c:f>
              <c:strCache>
                <c:ptCount val="1"/>
                <c:pt idx="0">
                  <c:v>Sept-15</c:v>
                </c:pt>
              </c:strCache>
            </c:strRef>
          </c:tx>
          <c:invertIfNegative val="0"/>
          <c:cat>
            <c:strRef>
              <c:f>'Average Time on Site'!$B$8:$B$14</c:f>
              <c:strCache>
                <c:ptCount val="7"/>
                <c:pt idx="0">
                  <c:v>aux.usc.edu</c:v>
                </c:pt>
                <c:pt idx="1">
                  <c:v>Bookstore</c:v>
                </c:pt>
                <c:pt idx="2">
                  <c:v>Housing</c:v>
                </c:pt>
                <c:pt idx="3">
                  <c:v>Hospitality</c:v>
                </c:pt>
                <c:pt idx="4">
                  <c:v>Transportation</c:v>
                </c:pt>
                <c:pt idx="5">
                  <c:v>BKS - Other</c:v>
                </c:pt>
                <c:pt idx="6">
                  <c:v>Coliseum</c:v>
                </c:pt>
              </c:strCache>
            </c:strRef>
          </c:cat>
          <c:val>
            <c:numRef>
              <c:f>'Average Time on Site'!$E$8:$E$14</c:f>
              <c:numCache>
                <c:formatCode>h:mm</c:formatCode>
                <c:ptCount val="7"/>
                <c:pt idx="0">
                  <c:v>5.6944444444444443E-2</c:v>
                </c:pt>
                <c:pt idx="1">
                  <c:v>0.17152777777777775</c:v>
                </c:pt>
                <c:pt idx="2">
                  <c:v>0.11388888888888889</c:v>
                </c:pt>
                <c:pt idx="3">
                  <c:v>6.805555555555555E-2</c:v>
                </c:pt>
                <c:pt idx="4">
                  <c:v>0.15347222222222223</c:v>
                </c:pt>
                <c:pt idx="5">
                  <c:v>0</c:v>
                </c:pt>
                <c:pt idx="6">
                  <c:v>6.5972222222222224E-2</c:v>
                </c:pt>
              </c:numCache>
            </c:numRef>
          </c:val>
        </c:ser>
        <c:ser>
          <c:idx val="3"/>
          <c:order val="3"/>
          <c:tx>
            <c:strRef>
              <c:f>'Average Time on Site'!$F$7</c:f>
              <c:strCache>
                <c:ptCount val="1"/>
                <c:pt idx="0">
                  <c:v>Oct-15</c:v>
                </c:pt>
              </c:strCache>
            </c:strRef>
          </c:tx>
          <c:invertIfNegative val="0"/>
          <c:cat>
            <c:strRef>
              <c:f>'Average Time on Site'!$B$8:$B$14</c:f>
              <c:strCache>
                <c:ptCount val="7"/>
                <c:pt idx="0">
                  <c:v>aux.usc.edu</c:v>
                </c:pt>
                <c:pt idx="1">
                  <c:v>Bookstore</c:v>
                </c:pt>
                <c:pt idx="2">
                  <c:v>Housing</c:v>
                </c:pt>
                <c:pt idx="3">
                  <c:v>Hospitality</c:v>
                </c:pt>
                <c:pt idx="4">
                  <c:v>Transportation</c:v>
                </c:pt>
                <c:pt idx="5">
                  <c:v>BKS - Other</c:v>
                </c:pt>
                <c:pt idx="6">
                  <c:v>Coliseum</c:v>
                </c:pt>
              </c:strCache>
            </c:strRef>
          </c:cat>
          <c:val>
            <c:numRef>
              <c:f>'Average Time on Site'!$F$8:$F$14</c:f>
              <c:numCache>
                <c:formatCode>h:mm</c:formatCode>
                <c:ptCount val="7"/>
                <c:pt idx="0">
                  <c:v>6.6666666666666666E-2</c:v>
                </c:pt>
                <c:pt idx="1">
                  <c:v>0.17013888888888887</c:v>
                </c:pt>
                <c:pt idx="2">
                  <c:v>0.125</c:v>
                </c:pt>
                <c:pt idx="3">
                  <c:v>5.9722222222222225E-2</c:v>
                </c:pt>
                <c:pt idx="4">
                  <c:v>0.18541666666666667</c:v>
                </c:pt>
                <c:pt idx="5">
                  <c:v>0</c:v>
                </c:pt>
                <c:pt idx="6">
                  <c:v>6.5277777777777782E-2</c:v>
                </c:pt>
              </c:numCache>
            </c:numRef>
          </c:val>
        </c:ser>
        <c:ser>
          <c:idx val="4"/>
          <c:order val="4"/>
          <c:tx>
            <c:strRef>
              <c:f>'Average Time on Site'!$G$7</c:f>
              <c:strCache>
                <c:ptCount val="1"/>
                <c:pt idx="0">
                  <c:v>Nov-15</c:v>
                </c:pt>
              </c:strCache>
            </c:strRef>
          </c:tx>
          <c:invertIfNegative val="0"/>
          <c:cat>
            <c:strRef>
              <c:f>'Average Time on Site'!$B$8:$B$14</c:f>
              <c:strCache>
                <c:ptCount val="7"/>
                <c:pt idx="0">
                  <c:v>aux.usc.edu</c:v>
                </c:pt>
                <c:pt idx="1">
                  <c:v>Bookstore</c:v>
                </c:pt>
                <c:pt idx="2">
                  <c:v>Housing</c:v>
                </c:pt>
                <c:pt idx="3">
                  <c:v>Hospitality</c:v>
                </c:pt>
                <c:pt idx="4">
                  <c:v>Transportation</c:v>
                </c:pt>
                <c:pt idx="5">
                  <c:v>BKS - Other</c:v>
                </c:pt>
                <c:pt idx="6">
                  <c:v>Coliseum</c:v>
                </c:pt>
              </c:strCache>
            </c:strRef>
          </c:cat>
          <c:val>
            <c:numRef>
              <c:f>'Average Time on Site'!$G$8:$G$14</c:f>
              <c:numCache>
                <c:formatCode>h:mm</c:formatCode>
                <c:ptCount val="7"/>
                <c:pt idx="0">
                  <c:v>5.5555555555555552E-2</c:v>
                </c:pt>
                <c:pt idx="1">
                  <c:v>0.22500000000000001</c:v>
                </c:pt>
                <c:pt idx="2">
                  <c:v>0.15138888888888888</c:v>
                </c:pt>
                <c:pt idx="3">
                  <c:v>5.6944444444444443E-2</c:v>
                </c:pt>
                <c:pt idx="4">
                  <c:v>0.10902777777777778</c:v>
                </c:pt>
                <c:pt idx="5">
                  <c:v>0</c:v>
                </c:pt>
                <c:pt idx="6">
                  <c:v>6.458333333333334E-2</c:v>
                </c:pt>
              </c:numCache>
            </c:numRef>
          </c:val>
        </c:ser>
        <c:ser>
          <c:idx val="5"/>
          <c:order val="5"/>
          <c:tx>
            <c:strRef>
              <c:f>'Average Time on Site'!$H$7</c:f>
              <c:strCache>
                <c:ptCount val="1"/>
                <c:pt idx="0">
                  <c:v>Dec-15</c:v>
                </c:pt>
              </c:strCache>
            </c:strRef>
          </c:tx>
          <c:invertIfNegative val="0"/>
          <c:cat>
            <c:strRef>
              <c:f>'Average Time on Site'!$B$8:$B$14</c:f>
              <c:strCache>
                <c:ptCount val="7"/>
                <c:pt idx="0">
                  <c:v>aux.usc.edu</c:v>
                </c:pt>
                <c:pt idx="1">
                  <c:v>Bookstore</c:v>
                </c:pt>
                <c:pt idx="2">
                  <c:v>Housing</c:v>
                </c:pt>
                <c:pt idx="3">
                  <c:v>Hospitality</c:v>
                </c:pt>
                <c:pt idx="4">
                  <c:v>Transportation</c:v>
                </c:pt>
                <c:pt idx="5">
                  <c:v>BKS - Other</c:v>
                </c:pt>
                <c:pt idx="6">
                  <c:v>Coliseum</c:v>
                </c:pt>
              </c:strCache>
            </c:strRef>
          </c:cat>
          <c:val>
            <c:numRef>
              <c:f>'Average Time on Site'!$H$8:$H$14</c:f>
              <c:numCache>
                <c:formatCode>h:mm</c:formatCode>
                <c:ptCount val="7"/>
                <c:pt idx="0">
                  <c:v>4.5138888888888888E-2</c:v>
                </c:pt>
                <c:pt idx="1">
                  <c:v>0.18333333333333335</c:v>
                </c:pt>
                <c:pt idx="2">
                  <c:v>0.27569444444444446</c:v>
                </c:pt>
                <c:pt idx="3">
                  <c:v>4.9999999999999996E-2</c:v>
                </c:pt>
                <c:pt idx="4">
                  <c:v>0.19097222222222221</c:v>
                </c:pt>
                <c:pt idx="5">
                  <c:v>0</c:v>
                </c:pt>
                <c:pt idx="6">
                  <c:v>6.7361111111111108E-2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544640"/>
        <c:axId val="94546176"/>
      </c:barChart>
      <c:catAx>
        <c:axId val="94544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4546176"/>
        <c:crosses val="autoZero"/>
        <c:auto val="1"/>
        <c:lblAlgn val="ctr"/>
        <c:lblOffset val="100"/>
        <c:noMultiLvlLbl val="0"/>
      </c:catAx>
      <c:valAx>
        <c:axId val="9454617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Time (in hours)</a:t>
                </a:r>
              </a:p>
            </c:rich>
          </c:tx>
          <c:overlay val="0"/>
          <c:spPr>
            <a:noFill/>
            <a:ln w="25400">
              <a:noFill/>
            </a:ln>
          </c:spPr>
        </c:title>
        <c:numFmt formatCode="h:mm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454464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Average Time Spent on Website - HSP Micro Sites </a:t>
            </a:r>
          </a:p>
        </c:rich>
      </c:tx>
      <c:layout>
        <c:manualLayout>
          <c:xMode val="edge"/>
          <c:yMode val="edge"/>
          <c:x val="0.18289834197554575"/>
          <c:y val="4.449974536764993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143936926022042"/>
          <c:y val="0.16582914572864318"/>
          <c:w val="0.84707708187684616"/>
          <c:h val="0.494974874371861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'Average Time on Site'!$C$18</c:f>
              <c:strCache>
                <c:ptCount val="1"/>
                <c:pt idx="0">
                  <c:v>July-15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invertIfNegative val="0"/>
          <c:cat>
            <c:strRef>
              <c:f>'Average Time on Site'!$B$19:$B$27</c:f>
              <c:strCache>
                <c:ptCount val="9"/>
                <c:pt idx="0">
                  <c:v>McKays</c:v>
                </c:pt>
                <c:pt idx="1">
                  <c:v>The Lab</c:v>
                </c:pt>
                <c:pt idx="2">
                  <c:v>Weddings at USC</c:v>
                </c:pt>
                <c:pt idx="3">
                  <c:v>USC Radisson Event</c:v>
                </c:pt>
                <c:pt idx="4">
                  <c:v>Moreton Fig</c:v>
                </c:pt>
                <c:pt idx="5">
                  <c:v>Rosso Oro's Pizzeria</c:v>
                </c:pt>
                <c:pt idx="6">
                  <c:v>Seeds Marketplace</c:v>
                </c:pt>
                <c:pt idx="7">
                  <c:v>Traditions</c:v>
                </c:pt>
                <c:pt idx="8">
                  <c:v>The Edmondson</c:v>
                </c:pt>
              </c:strCache>
            </c:strRef>
          </c:cat>
          <c:val>
            <c:numRef>
              <c:f>'Average Time on Site'!$C$19:$C$27</c:f>
              <c:numCache>
                <c:formatCode>h:mm</c:formatCode>
                <c:ptCount val="9"/>
                <c:pt idx="0">
                  <c:v>7.7083333333333337E-2</c:v>
                </c:pt>
                <c:pt idx="1">
                  <c:v>9.0972222222222218E-2</c:v>
                </c:pt>
                <c:pt idx="2">
                  <c:v>8.8888888888888892E-2</c:v>
                </c:pt>
                <c:pt idx="3">
                  <c:v>6.7361111111111108E-2</c:v>
                </c:pt>
                <c:pt idx="4">
                  <c:v>0.125</c:v>
                </c:pt>
                <c:pt idx="5">
                  <c:v>5.2777777777777778E-2</c:v>
                </c:pt>
                <c:pt idx="6">
                  <c:v>0.11944444444444445</c:v>
                </c:pt>
                <c:pt idx="7">
                  <c:v>9.3055555555555558E-2</c:v>
                </c:pt>
                <c:pt idx="8">
                  <c:v>3.3333333333333333E-2</c:v>
                </c:pt>
              </c:numCache>
            </c:numRef>
          </c:val>
        </c:ser>
        <c:ser>
          <c:idx val="1"/>
          <c:order val="1"/>
          <c:tx>
            <c:strRef>
              <c:f>'Average Time on Site'!$D$18</c:f>
              <c:strCache>
                <c:ptCount val="1"/>
                <c:pt idx="0">
                  <c:v>Aug-15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'Average Time on Site'!$B$19:$B$27</c:f>
              <c:strCache>
                <c:ptCount val="9"/>
                <c:pt idx="0">
                  <c:v>McKays</c:v>
                </c:pt>
                <c:pt idx="1">
                  <c:v>The Lab</c:v>
                </c:pt>
                <c:pt idx="2">
                  <c:v>Weddings at USC</c:v>
                </c:pt>
                <c:pt idx="3">
                  <c:v>USC Radisson Event</c:v>
                </c:pt>
                <c:pt idx="4">
                  <c:v>Moreton Fig</c:v>
                </c:pt>
                <c:pt idx="5">
                  <c:v>Rosso Oro's Pizzeria</c:v>
                </c:pt>
                <c:pt idx="6">
                  <c:v>Seeds Marketplace</c:v>
                </c:pt>
                <c:pt idx="7">
                  <c:v>Traditions</c:v>
                </c:pt>
                <c:pt idx="8">
                  <c:v>The Edmondson</c:v>
                </c:pt>
              </c:strCache>
            </c:strRef>
          </c:cat>
          <c:val>
            <c:numRef>
              <c:f>'Average Time on Site'!$D$19:$D$27</c:f>
              <c:numCache>
                <c:formatCode>h:mm</c:formatCode>
                <c:ptCount val="9"/>
                <c:pt idx="0">
                  <c:v>8.1944444444444445E-2</c:v>
                </c:pt>
                <c:pt idx="1">
                  <c:v>9.0972222222222218E-2</c:v>
                </c:pt>
                <c:pt idx="2">
                  <c:v>8.1944444444444445E-2</c:v>
                </c:pt>
                <c:pt idx="3">
                  <c:v>2.5694444444444447E-2</c:v>
                </c:pt>
                <c:pt idx="4">
                  <c:v>9.930555555555555E-2</c:v>
                </c:pt>
                <c:pt idx="5">
                  <c:v>5.2777777777777778E-2</c:v>
                </c:pt>
                <c:pt idx="6">
                  <c:v>7.5694444444444439E-2</c:v>
                </c:pt>
                <c:pt idx="7">
                  <c:v>8.8888888888888892E-2</c:v>
                </c:pt>
                <c:pt idx="8">
                  <c:v>1.9444444444444445E-2</c:v>
                </c:pt>
              </c:numCache>
            </c:numRef>
          </c:val>
        </c:ser>
        <c:ser>
          <c:idx val="2"/>
          <c:order val="2"/>
          <c:tx>
            <c:strRef>
              <c:f>'Average Time on Site'!$E$18</c:f>
              <c:strCache>
                <c:ptCount val="1"/>
                <c:pt idx="0">
                  <c:v>Sept-15</c:v>
                </c:pt>
              </c:strCache>
            </c:strRef>
          </c:tx>
          <c:spPr>
            <a:solidFill>
              <a:srgbClr val="008000"/>
            </a:solidFill>
            <a:ln w="25400">
              <a:noFill/>
            </a:ln>
          </c:spPr>
          <c:invertIfNegative val="0"/>
          <c:cat>
            <c:strRef>
              <c:f>'Average Time on Site'!$B$19:$B$27</c:f>
              <c:strCache>
                <c:ptCount val="9"/>
                <c:pt idx="0">
                  <c:v>McKays</c:v>
                </c:pt>
                <c:pt idx="1">
                  <c:v>The Lab</c:v>
                </c:pt>
                <c:pt idx="2">
                  <c:v>Weddings at USC</c:v>
                </c:pt>
                <c:pt idx="3">
                  <c:v>USC Radisson Event</c:v>
                </c:pt>
                <c:pt idx="4">
                  <c:v>Moreton Fig</c:v>
                </c:pt>
                <c:pt idx="5">
                  <c:v>Rosso Oro's Pizzeria</c:v>
                </c:pt>
                <c:pt idx="6">
                  <c:v>Seeds Marketplace</c:v>
                </c:pt>
                <c:pt idx="7">
                  <c:v>Traditions</c:v>
                </c:pt>
                <c:pt idx="8">
                  <c:v>The Edmondson</c:v>
                </c:pt>
              </c:strCache>
            </c:strRef>
          </c:cat>
          <c:val>
            <c:numRef>
              <c:f>'Average Time on Site'!$E$19:$E$27</c:f>
              <c:numCache>
                <c:formatCode>h:mm</c:formatCode>
                <c:ptCount val="9"/>
                <c:pt idx="0">
                  <c:v>9.5138888888888884E-2</c:v>
                </c:pt>
                <c:pt idx="1">
                  <c:v>9.375E-2</c:v>
                </c:pt>
                <c:pt idx="2">
                  <c:v>8.9583333333333334E-2</c:v>
                </c:pt>
                <c:pt idx="3">
                  <c:v>5.0694444444444452E-2</c:v>
                </c:pt>
                <c:pt idx="4">
                  <c:v>0.11041666666666666</c:v>
                </c:pt>
                <c:pt idx="5">
                  <c:v>6.1111111111111116E-2</c:v>
                </c:pt>
                <c:pt idx="6">
                  <c:v>9.375E-2</c:v>
                </c:pt>
                <c:pt idx="7">
                  <c:v>7.3611111111111113E-2</c:v>
                </c:pt>
                <c:pt idx="8">
                  <c:v>3.6805555555555557E-2</c:v>
                </c:pt>
              </c:numCache>
            </c:numRef>
          </c:val>
        </c:ser>
        <c:ser>
          <c:idx val="3"/>
          <c:order val="3"/>
          <c:tx>
            <c:strRef>
              <c:f>'Average Time on Site'!$F$18</c:f>
              <c:strCache>
                <c:ptCount val="1"/>
                <c:pt idx="0">
                  <c:v>Oct-15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'Average Time on Site'!$B$19:$B$27</c:f>
              <c:strCache>
                <c:ptCount val="9"/>
                <c:pt idx="0">
                  <c:v>McKays</c:v>
                </c:pt>
                <c:pt idx="1">
                  <c:v>The Lab</c:v>
                </c:pt>
                <c:pt idx="2">
                  <c:v>Weddings at USC</c:v>
                </c:pt>
                <c:pt idx="3">
                  <c:v>USC Radisson Event</c:v>
                </c:pt>
                <c:pt idx="4">
                  <c:v>Moreton Fig</c:v>
                </c:pt>
                <c:pt idx="5">
                  <c:v>Rosso Oro's Pizzeria</c:v>
                </c:pt>
                <c:pt idx="6">
                  <c:v>Seeds Marketplace</c:v>
                </c:pt>
                <c:pt idx="7">
                  <c:v>Traditions</c:v>
                </c:pt>
                <c:pt idx="8">
                  <c:v>The Edmondson</c:v>
                </c:pt>
              </c:strCache>
            </c:strRef>
          </c:cat>
          <c:val>
            <c:numRef>
              <c:f>'Average Time on Site'!$F$19:$F$27</c:f>
              <c:numCache>
                <c:formatCode>h:mm</c:formatCode>
                <c:ptCount val="9"/>
                <c:pt idx="0">
                  <c:v>9.9999999999999992E-2</c:v>
                </c:pt>
                <c:pt idx="1">
                  <c:v>9.7916666666666666E-2</c:v>
                </c:pt>
                <c:pt idx="2">
                  <c:v>8.1250000000000003E-2</c:v>
                </c:pt>
                <c:pt idx="3">
                  <c:v>4.0972222222222222E-2</c:v>
                </c:pt>
                <c:pt idx="4">
                  <c:v>0.10347222222222223</c:v>
                </c:pt>
                <c:pt idx="5">
                  <c:v>6.0416666666666667E-2</c:v>
                </c:pt>
                <c:pt idx="6">
                  <c:v>7.0833333333333331E-2</c:v>
                </c:pt>
                <c:pt idx="7">
                  <c:v>9.5138888888888884E-2</c:v>
                </c:pt>
                <c:pt idx="8">
                  <c:v>5.6944444444444443E-2</c:v>
                </c:pt>
              </c:numCache>
            </c:numRef>
          </c:val>
        </c:ser>
        <c:ser>
          <c:idx val="4"/>
          <c:order val="4"/>
          <c:tx>
            <c:strRef>
              <c:f>'Average Time on Site'!$G$18</c:f>
              <c:strCache>
                <c:ptCount val="1"/>
                <c:pt idx="0">
                  <c:v>Nov-15</c:v>
                </c:pt>
              </c:strCache>
            </c:strRef>
          </c:tx>
          <c:invertIfNegative val="0"/>
          <c:cat>
            <c:strRef>
              <c:f>'Average Time on Site'!$B$19:$B$27</c:f>
              <c:strCache>
                <c:ptCount val="9"/>
                <c:pt idx="0">
                  <c:v>McKays</c:v>
                </c:pt>
                <c:pt idx="1">
                  <c:v>The Lab</c:v>
                </c:pt>
                <c:pt idx="2">
                  <c:v>Weddings at USC</c:v>
                </c:pt>
                <c:pt idx="3">
                  <c:v>USC Radisson Event</c:v>
                </c:pt>
                <c:pt idx="4">
                  <c:v>Moreton Fig</c:v>
                </c:pt>
                <c:pt idx="5">
                  <c:v>Rosso Oro's Pizzeria</c:v>
                </c:pt>
                <c:pt idx="6">
                  <c:v>Seeds Marketplace</c:v>
                </c:pt>
                <c:pt idx="7">
                  <c:v>Traditions</c:v>
                </c:pt>
                <c:pt idx="8">
                  <c:v>The Edmondson</c:v>
                </c:pt>
              </c:strCache>
            </c:strRef>
          </c:cat>
          <c:val>
            <c:numRef>
              <c:f>'Average Time on Site'!$G$19:$G$27</c:f>
              <c:numCache>
                <c:formatCode>h:mm</c:formatCode>
                <c:ptCount val="9"/>
                <c:pt idx="0">
                  <c:v>8.8888888888888892E-2</c:v>
                </c:pt>
                <c:pt idx="1">
                  <c:v>8.9583333333333334E-2</c:v>
                </c:pt>
                <c:pt idx="2">
                  <c:v>0.1125</c:v>
                </c:pt>
                <c:pt idx="3">
                  <c:v>9.6527777777777768E-2</c:v>
                </c:pt>
                <c:pt idx="4">
                  <c:v>0.10625</c:v>
                </c:pt>
                <c:pt idx="5">
                  <c:v>5.6250000000000001E-2</c:v>
                </c:pt>
                <c:pt idx="6">
                  <c:v>6.458333333333334E-2</c:v>
                </c:pt>
                <c:pt idx="7">
                  <c:v>7.4305555555555555E-2</c:v>
                </c:pt>
                <c:pt idx="8">
                  <c:v>6.3194444444444442E-2</c:v>
                </c:pt>
              </c:numCache>
            </c:numRef>
          </c:val>
        </c:ser>
        <c:ser>
          <c:idx val="5"/>
          <c:order val="5"/>
          <c:tx>
            <c:strRef>
              <c:f>'Average Time on Site'!$H$18</c:f>
              <c:strCache>
                <c:ptCount val="1"/>
                <c:pt idx="0">
                  <c:v>Dec-15</c:v>
                </c:pt>
              </c:strCache>
            </c:strRef>
          </c:tx>
          <c:invertIfNegative val="0"/>
          <c:cat>
            <c:strRef>
              <c:f>'Average Time on Site'!$B$19:$B$27</c:f>
              <c:strCache>
                <c:ptCount val="9"/>
                <c:pt idx="0">
                  <c:v>McKays</c:v>
                </c:pt>
                <c:pt idx="1">
                  <c:v>The Lab</c:v>
                </c:pt>
                <c:pt idx="2">
                  <c:v>Weddings at USC</c:v>
                </c:pt>
                <c:pt idx="3">
                  <c:v>USC Radisson Event</c:v>
                </c:pt>
                <c:pt idx="4">
                  <c:v>Moreton Fig</c:v>
                </c:pt>
                <c:pt idx="5">
                  <c:v>Rosso Oro's Pizzeria</c:v>
                </c:pt>
                <c:pt idx="6">
                  <c:v>Seeds Marketplace</c:v>
                </c:pt>
                <c:pt idx="7">
                  <c:v>Traditions</c:v>
                </c:pt>
                <c:pt idx="8">
                  <c:v>The Edmondson</c:v>
                </c:pt>
              </c:strCache>
            </c:strRef>
          </c:cat>
          <c:val>
            <c:numRef>
              <c:f>'Average Time on Site'!$H$19:$H$27</c:f>
              <c:numCache>
                <c:formatCode>h:mm</c:formatCode>
                <c:ptCount val="9"/>
                <c:pt idx="0">
                  <c:v>0.10486111111111111</c:v>
                </c:pt>
                <c:pt idx="1">
                  <c:v>8.9583333333333334E-2</c:v>
                </c:pt>
                <c:pt idx="2">
                  <c:v>0.14305555555555557</c:v>
                </c:pt>
                <c:pt idx="3">
                  <c:v>4.6527777777777779E-2</c:v>
                </c:pt>
                <c:pt idx="4">
                  <c:v>8.1944444444444445E-2</c:v>
                </c:pt>
                <c:pt idx="5">
                  <c:v>4.4444444444444446E-2</c:v>
                </c:pt>
                <c:pt idx="6">
                  <c:v>5.6944444444444443E-2</c:v>
                </c:pt>
                <c:pt idx="7">
                  <c:v>4.5833333333333337E-2</c:v>
                </c:pt>
                <c:pt idx="8">
                  <c:v>2.4999999999999998E-2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612096"/>
        <c:axId val="94617984"/>
      </c:barChart>
      <c:catAx>
        <c:axId val="94612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4617984"/>
        <c:crosses val="autoZero"/>
        <c:auto val="1"/>
        <c:lblAlgn val="ctr"/>
        <c:lblOffset val="100"/>
        <c:noMultiLvlLbl val="0"/>
      </c:catAx>
      <c:valAx>
        <c:axId val="9461798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Time (in hours)</a:t>
                </a:r>
              </a:p>
            </c:rich>
          </c:tx>
          <c:overlay val="0"/>
          <c:spPr>
            <a:noFill/>
            <a:ln w="25400">
              <a:noFill/>
            </a:ln>
          </c:spPr>
        </c:title>
        <c:numFmt formatCode="h:mm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461209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Average Time Spent on Website - Other Sites </a:t>
            </a:r>
          </a:p>
        </c:rich>
      </c:tx>
      <c:layout>
        <c:manualLayout>
          <c:xMode val="edge"/>
          <c:yMode val="edge"/>
          <c:x val="0.20896816362590498"/>
          <c:y val="4.184132314343060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210550662264687"/>
          <c:y val="0.17678123039303506"/>
          <c:w val="0.82280842723483461"/>
          <c:h val="0.569921578580531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'Average Time on Site'!$C$30</c:f>
              <c:strCache>
                <c:ptCount val="1"/>
                <c:pt idx="0">
                  <c:v>July-15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invertIfNegative val="0"/>
          <c:cat>
            <c:strRef>
              <c:f>'Average Time on Site'!$B$31:$B$36</c:f>
              <c:strCache>
                <c:ptCount val="6"/>
                <c:pt idx="0">
                  <c:v>Coach Sark Camp</c:v>
                </c:pt>
                <c:pt idx="1">
                  <c:v>Figueroa Press</c:v>
                </c:pt>
                <c:pt idx="2">
                  <c:v>Gamble-house Store</c:v>
                </c:pt>
                <c:pt idx="3">
                  <c:v>USC Radisson Event</c:v>
                </c:pt>
                <c:pt idx="4">
                  <c:v>Weddings at USC</c:v>
                </c:pt>
                <c:pt idx="5">
                  <c:v>Custom-publishing</c:v>
                </c:pt>
              </c:strCache>
            </c:strRef>
          </c:cat>
          <c:val>
            <c:numRef>
              <c:f>'Average Time on Site'!$C$31:$C$36</c:f>
              <c:numCache>
                <c:formatCode>h:mm</c:formatCode>
                <c:ptCount val="6"/>
                <c:pt idx="0">
                  <c:v>3.1944444444444449E-2</c:v>
                </c:pt>
                <c:pt idx="1">
                  <c:v>5.5555555555555552E-2</c:v>
                </c:pt>
                <c:pt idx="2">
                  <c:v>0.1076388888888889</c:v>
                </c:pt>
                <c:pt idx="3">
                  <c:v>6.7361111111111108E-2</c:v>
                </c:pt>
                <c:pt idx="4">
                  <c:v>8.8888888888888892E-2</c:v>
                </c:pt>
                <c:pt idx="5">
                  <c:v>0.13125000000000001</c:v>
                </c:pt>
              </c:numCache>
            </c:numRef>
          </c:val>
        </c:ser>
        <c:ser>
          <c:idx val="1"/>
          <c:order val="1"/>
          <c:tx>
            <c:strRef>
              <c:f>'Average Time on Site'!$D$30</c:f>
              <c:strCache>
                <c:ptCount val="1"/>
                <c:pt idx="0">
                  <c:v>Aug-15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'Average Time on Site'!$B$31:$B$36</c:f>
              <c:strCache>
                <c:ptCount val="6"/>
                <c:pt idx="0">
                  <c:v>Coach Sark Camp</c:v>
                </c:pt>
                <c:pt idx="1">
                  <c:v>Figueroa Press</c:v>
                </c:pt>
                <c:pt idx="2">
                  <c:v>Gamble-house Store</c:v>
                </c:pt>
                <c:pt idx="3">
                  <c:v>USC Radisson Event</c:v>
                </c:pt>
                <c:pt idx="4">
                  <c:v>Weddings at USC</c:v>
                </c:pt>
                <c:pt idx="5">
                  <c:v>Custom-publishing</c:v>
                </c:pt>
              </c:strCache>
            </c:strRef>
          </c:cat>
          <c:val>
            <c:numRef>
              <c:f>'Average Time on Site'!$D$31:$D$36</c:f>
              <c:numCache>
                <c:formatCode>h:mm</c:formatCode>
                <c:ptCount val="6"/>
                <c:pt idx="0">
                  <c:v>3.9583333333333331E-2</c:v>
                </c:pt>
                <c:pt idx="1">
                  <c:v>4.6527777777777779E-2</c:v>
                </c:pt>
                <c:pt idx="2">
                  <c:v>0.1111111111111111</c:v>
                </c:pt>
                <c:pt idx="3">
                  <c:v>2.5694444444444447E-2</c:v>
                </c:pt>
                <c:pt idx="4">
                  <c:v>8.1944444444444445E-2</c:v>
                </c:pt>
                <c:pt idx="5">
                  <c:v>0.16666666666666666</c:v>
                </c:pt>
              </c:numCache>
            </c:numRef>
          </c:val>
        </c:ser>
        <c:ser>
          <c:idx val="2"/>
          <c:order val="2"/>
          <c:tx>
            <c:strRef>
              <c:f>'Average Time on Site'!$E$30</c:f>
              <c:strCache>
                <c:ptCount val="1"/>
                <c:pt idx="0">
                  <c:v>Sept-15</c:v>
                </c:pt>
              </c:strCache>
            </c:strRef>
          </c:tx>
          <c:spPr>
            <a:solidFill>
              <a:srgbClr val="008000"/>
            </a:solidFill>
            <a:ln w="25400">
              <a:noFill/>
            </a:ln>
          </c:spPr>
          <c:invertIfNegative val="0"/>
          <c:cat>
            <c:strRef>
              <c:f>'Average Time on Site'!$B$31:$B$36</c:f>
              <c:strCache>
                <c:ptCount val="6"/>
                <c:pt idx="0">
                  <c:v>Coach Sark Camp</c:v>
                </c:pt>
                <c:pt idx="1">
                  <c:v>Figueroa Press</c:v>
                </c:pt>
                <c:pt idx="2">
                  <c:v>Gamble-house Store</c:v>
                </c:pt>
                <c:pt idx="3">
                  <c:v>USC Radisson Event</c:v>
                </c:pt>
                <c:pt idx="4">
                  <c:v>Weddings at USC</c:v>
                </c:pt>
                <c:pt idx="5">
                  <c:v>Custom-publishing</c:v>
                </c:pt>
              </c:strCache>
            </c:strRef>
          </c:cat>
          <c:val>
            <c:numRef>
              <c:f>'Average Time on Site'!$E$31:$E$36</c:f>
              <c:numCache>
                <c:formatCode>h:mm</c:formatCode>
                <c:ptCount val="6"/>
                <c:pt idx="0">
                  <c:v>6.1111111111111116E-2</c:v>
                </c:pt>
                <c:pt idx="1">
                  <c:v>8.9583333333333334E-2</c:v>
                </c:pt>
                <c:pt idx="2">
                  <c:v>0.10069444444444443</c:v>
                </c:pt>
                <c:pt idx="3">
                  <c:v>5.0694444444444452E-2</c:v>
                </c:pt>
                <c:pt idx="4">
                  <c:v>8.9583333333333334E-2</c:v>
                </c:pt>
                <c:pt idx="5">
                  <c:v>0.24513888888888888</c:v>
                </c:pt>
              </c:numCache>
            </c:numRef>
          </c:val>
        </c:ser>
        <c:ser>
          <c:idx val="3"/>
          <c:order val="3"/>
          <c:tx>
            <c:strRef>
              <c:f>'Average Time on Site'!$F$30</c:f>
              <c:strCache>
                <c:ptCount val="1"/>
                <c:pt idx="0">
                  <c:v>Oct-15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'Average Time on Site'!$B$31:$B$36</c:f>
              <c:strCache>
                <c:ptCount val="6"/>
                <c:pt idx="0">
                  <c:v>Coach Sark Camp</c:v>
                </c:pt>
                <c:pt idx="1">
                  <c:v>Figueroa Press</c:v>
                </c:pt>
                <c:pt idx="2">
                  <c:v>Gamble-house Store</c:v>
                </c:pt>
                <c:pt idx="3">
                  <c:v>USC Radisson Event</c:v>
                </c:pt>
                <c:pt idx="4">
                  <c:v>Weddings at USC</c:v>
                </c:pt>
                <c:pt idx="5">
                  <c:v>Custom-publishing</c:v>
                </c:pt>
              </c:strCache>
            </c:strRef>
          </c:cat>
          <c:val>
            <c:numRef>
              <c:f>'Average Time on Site'!$F$31:$F$36</c:f>
              <c:numCache>
                <c:formatCode>h:mm</c:formatCode>
                <c:ptCount val="6"/>
                <c:pt idx="0">
                  <c:v>4.9305555555555554E-2</c:v>
                </c:pt>
                <c:pt idx="1">
                  <c:v>3.1944444444444449E-2</c:v>
                </c:pt>
                <c:pt idx="2">
                  <c:v>8.8888888888888892E-2</c:v>
                </c:pt>
                <c:pt idx="3">
                  <c:v>4.0972222222222222E-2</c:v>
                </c:pt>
                <c:pt idx="4">
                  <c:v>8.1250000000000003E-2</c:v>
                </c:pt>
                <c:pt idx="5">
                  <c:v>0.12916666666666668</c:v>
                </c:pt>
              </c:numCache>
            </c:numRef>
          </c:val>
        </c:ser>
        <c:ser>
          <c:idx val="4"/>
          <c:order val="4"/>
          <c:tx>
            <c:strRef>
              <c:f>'Average Time on Site'!$G$30</c:f>
              <c:strCache>
                <c:ptCount val="1"/>
                <c:pt idx="0">
                  <c:v>Nov-15</c:v>
                </c:pt>
              </c:strCache>
            </c:strRef>
          </c:tx>
          <c:invertIfNegative val="0"/>
          <c:cat>
            <c:strRef>
              <c:f>'Average Time on Site'!$B$31:$B$36</c:f>
              <c:strCache>
                <c:ptCount val="6"/>
                <c:pt idx="0">
                  <c:v>Coach Sark Camp</c:v>
                </c:pt>
                <c:pt idx="1">
                  <c:v>Figueroa Press</c:v>
                </c:pt>
                <c:pt idx="2">
                  <c:v>Gamble-house Store</c:v>
                </c:pt>
                <c:pt idx="3">
                  <c:v>USC Radisson Event</c:v>
                </c:pt>
                <c:pt idx="4">
                  <c:v>Weddings at USC</c:v>
                </c:pt>
                <c:pt idx="5">
                  <c:v>Custom-publishing</c:v>
                </c:pt>
              </c:strCache>
            </c:strRef>
          </c:cat>
          <c:val>
            <c:numRef>
              <c:f>'Average Time on Site'!$G$31:$G$36</c:f>
              <c:numCache>
                <c:formatCode>h:mm</c:formatCode>
                <c:ptCount val="6"/>
                <c:pt idx="0">
                  <c:v>0</c:v>
                </c:pt>
                <c:pt idx="1">
                  <c:v>7.5694444444444439E-2</c:v>
                </c:pt>
                <c:pt idx="2">
                  <c:v>0.14652777777777778</c:v>
                </c:pt>
                <c:pt idx="3">
                  <c:v>9.6527777777777768E-2</c:v>
                </c:pt>
                <c:pt idx="4">
                  <c:v>0.1125</c:v>
                </c:pt>
                <c:pt idx="5">
                  <c:v>9.7916666666666666E-2</c:v>
                </c:pt>
              </c:numCache>
            </c:numRef>
          </c:val>
        </c:ser>
        <c:ser>
          <c:idx val="5"/>
          <c:order val="5"/>
          <c:tx>
            <c:strRef>
              <c:f>'Average Time on Site'!$H$30</c:f>
              <c:strCache>
                <c:ptCount val="1"/>
                <c:pt idx="0">
                  <c:v>Dec-15</c:v>
                </c:pt>
              </c:strCache>
            </c:strRef>
          </c:tx>
          <c:invertIfNegative val="0"/>
          <c:cat>
            <c:strRef>
              <c:f>'Average Time on Site'!$B$31:$B$36</c:f>
              <c:strCache>
                <c:ptCount val="6"/>
                <c:pt idx="0">
                  <c:v>Coach Sark Camp</c:v>
                </c:pt>
                <c:pt idx="1">
                  <c:v>Figueroa Press</c:v>
                </c:pt>
                <c:pt idx="2">
                  <c:v>Gamble-house Store</c:v>
                </c:pt>
                <c:pt idx="3">
                  <c:v>USC Radisson Event</c:v>
                </c:pt>
                <c:pt idx="4">
                  <c:v>Weddings at USC</c:v>
                </c:pt>
                <c:pt idx="5">
                  <c:v>Custom-publishing</c:v>
                </c:pt>
              </c:strCache>
            </c:strRef>
          </c:cat>
          <c:val>
            <c:numRef>
              <c:f>'Average Time on Site'!$H$31:$H$36</c:f>
              <c:numCache>
                <c:formatCode>h:mm</c:formatCode>
                <c:ptCount val="6"/>
                <c:pt idx="0">
                  <c:v>0</c:v>
                </c:pt>
                <c:pt idx="1">
                  <c:v>3.0555555555555555E-2</c:v>
                </c:pt>
                <c:pt idx="2">
                  <c:v>0.22847222222222222</c:v>
                </c:pt>
                <c:pt idx="3">
                  <c:v>4.6527777777777779E-2</c:v>
                </c:pt>
                <c:pt idx="4">
                  <c:v>0.14305555555555557</c:v>
                </c:pt>
                <c:pt idx="5">
                  <c:v>0.20069444444444443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669440"/>
        <c:axId val="94683520"/>
      </c:barChart>
      <c:catAx>
        <c:axId val="94669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4683520"/>
        <c:crosses val="autoZero"/>
        <c:auto val="1"/>
        <c:lblAlgn val="ctr"/>
        <c:lblOffset val="100"/>
        <c:noMultiLvlLbl val="0"/>
      </c:catAx>
      <c:valAx>
        <c:axId val="9468352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Time (in hours)</a:t>
                </a:r>
              </a:p>
            </c:rich>
          </c:tx>
          <c:overlay val="0"/>
          <c:spPr>
            <a:noFill/>
            <a:ln w="25400">
              <a:noFill/>
            </a:ln>
          </c:spPr>
        </c:title>
        <c:numFmt formatCode="h:mm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466944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Bookstore Charts
10 Most Searched Items - December 2015</a:t>
            </a:r>
          </a:p>
        </c:rich>
      </c:tx>
      <c:layout>
        <c:manualLayout>
          <c:xMode val="edge"/>
          <c:yMode val="edge"/>
          <c:x val="0.30110059754115981"/>
          <c:y val="3.391503201821537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4077692148456697"/>
          <c:y val="0.22037914691943128"/>
          <c:w val="0.83657090123587563"/>
          <c:h val="0.518957345971562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'BKS Details'!$C$5</c:f>
              <c:strCache>
                <c:ptCount val="1"/>
                <c:pt idx="0">
                  <c:v>Number of Unique Searches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'BKS Details'!$B$6:$B$15</c:f>
              <c:strCache>
                <c:ptCount val="10"/>
                <c:pt idx="0">
                  <c:v>oyo</c:v>
                </c:pt>
                <c:pt idx="1">
                  <c:v>ornament</c:v>
                </c:pt>
                <c:pt idx="2">
                  <c:v>star wars</c:v>
                </c:pt>
                <c:pt idx="3">
                  <c:v>scarf</c:v>
                </c:pt>
                <c:pt idx="4">
                  <c:v>Star wars</c:v>
                </c:pt>
                <c:pt idx="5">
                  <c:v>dad</c:v>
                </c:pt>
                <c:pt idx="6">
                  <c:v>mom</c:v>
                </c:pt>
                <c:pt idx="7">
                  <c:v>backpack</c:v>
                </c:pt>
                <c:pt idx="8">
                  <c:v>jersey</c:v>
                </c:pt>
                <c:pt idx="9">
                  <c:v>06a</c:v>
                </c:pt>
              </c:strCache>
            </c:strRef>
          </c:cat>
          <c:val>
            <c:numRef>
              <c:f>'BKS Details'!$C$6:$C$15</c:f>
              <c:numCache>
                <c:formatCode>General</c:formatCode>
                <c:ptCount val="10"/>
                <c:pt idx="0">
                  <c:v>1265</c:v>
                </c:pt>
                <c:pt idx="1">
                  <c:v>1103</c:v>
                </c:pt>
                <c:pt idx="2">
                  <c:v>185</c:v>
                </c:pt>
                <c:pt idx="3">
                  <c:v>92</c:v>
                </c:pt>
                <c:pt idx="4">
                  <c:v>72</c:v>
                </c:pt>
                <c:pt idx="5">
                  <c:v>70</c:v>
                </c:pt>
                <c:pt idx="6">
                  <c:v>70</c:v>
                </c:pt>
                <c:pt idx="7">
                  <c:v>50</c:v>
                </c:pt>
                <c:pt idx="8">
                  <c:v>48</c:v>
                </c:pt>
                <c:pt idx="9">
                  <c:v>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698112"/>
        <c:axId val="94790016"/>
      </c:barChart>
      <c:catAx>
        <c:axId val="94698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192000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4790016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9479001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Number of Unique Searches</a:t>
                </a:r>
              </a:p>
            </c:rich>
          </c:tx>
          <c:layout>
            <c:manualLayout>
              <c:xMode val="edge"/>
              <c:yMode val="edge"/>
              <c:x val="2.5889967637540531E-2"/>
              <c:y val="0.2630331753554510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698112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03508771929825"/>
          <c:y val="0.20083050694845028"/>
          <c:w val="0.85566666666666669"/>
          <c:h val="0.571608372304470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'BKS Details'!$C$33</c:f>
              <c:strCache>
                <c:ptCount val="1"/>
                <c:pt idx="0">
                  <c:v>Pageviews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'BKS Details'!$B$34:$B$44</c:f>
              <c:strCache>
                <c:ptCount val="10"/>
                <c:pt idx="0">
                  <c:v>Jackets/Fleece | Men's Apparel | USC Bookstores</c:v>
                </c:pt>
                <c:pt idx="1">
                  <c:v>Hats | Men's Apparel | USC Bookstores</c:v>
                </c:pt>
                <c:pt idx="2">
                  <c:v>T-Shirts | Tops | USC Bookstores</c:v>
                </c:pt>
                <c:pt idx="3">
                  <c:v>Tops | Women's Apparel | USC Bookstores</c:v>
                </c:pt>
                <c:pt idx="4">
                  <c:v>Jackets/Fleece | Women's Apparel | USC Bookstores</c:v>
                </c:pt>
                <c:pt idx="5">
                  <c:v> Men's Nike | Nike | USC Bookstores</c:v>
                </c:pt>
                <c:pt idx="6">
                  <c:v> New Items | USC Bookstores</c:v>
                </c:pt>
                <c:pt idx="7">
                  <c:v>Men's Apparel | USC Bookstores</c:v>
                </c:pt>
                <c:pt idx="8">
                  <c:v>Youth | Kids' Apparel | USC Bookstores</c:v>
                </c:pt>
                <c:pt idx="9">
                  <c:v>Glassware &amp; Mugs | Gifts | USC Bookstores</c:v>
                </c:pt>
              </c:strCache>
            </c:strRef>
          </c:cat>
          <c:val>
            <c:numRef>
              <c:f>'BKS Details'!$C$34:$C$43</c:f>
              <c:numCache>
                <c:formatCode>#,##0</c:formatCode>
                <c:ptCount val="10"/>
                <c:pt idx="0">
                  <c:v>37470</c:v>
                </c:pt>
                <c:pt idx="1">
                  <c:v>24235</c:v>
                </c:pt>
                <c:pt idx="2">
                  <c:v>23574</c:v>
                </c:pt>
                <c:pt idx="3">
                  <c:v>21033</c:v>
                </c:pt>
                <c:pt idx="4">
                  <c:v>18112</c:v>
                </c:pt>
                <c:pt idx="5">
                  <c:v>16404</c:v>
                </c:pt>
                <c:pt idx="6">
                  <c:v>13555</c:v>
                </c:pt>
                <c:pt idx="7">
                  <c:v>11931</c:v>
                </c:pt>
                <c:pt idx="8">
                  <c:v>10864</c:v>
                </c:pt>
                <c:pt idx="9">
                  <c:v>10300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708864"/>
        <c:axId val="94710400"/>
      </c:barChart>
      <c:catAx>
        <c:axId val="94708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5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4710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71040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</a:t>
                </a:r>
                <a:r>
                  <a:rPr lang="en-US" baseline="0"/>
                  <a:t> of Page views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1.1380024865312888E-2"/>
              <c:y val="0.35799319663333101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708864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75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Bookstore Charts</a:t>
            </a:r>
          </a:p>
          <a:p>
            <a:pPr>
              <a:defRPr sz="1075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10 Most Purchased Products Dec</a:t>
            </a:r>
            <a:r>
              <a:rPr lang="en-US" sz="1075" b="1" i="0" u="none" strike="noStrike" baseline="0">
                <a:effectLst/>
              </a:rPr>
              <a:t>ember </a:t>
            </a:r>
            <a:r>
              <a:rPr lang="en-US" baseline="0"/>
              <a:t>2015</a:t>
            </a:r>
          </a:p>
        </c:rich>
      </c:tx>
      <c:layout>
        <c:manualLayout>
          <c:xMode val="edge"/>
          <c:yMode val="edge"/>
          <c:x val="0.293379745214775"/>
          <c:y val="3.310155461336563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8599793566309903E-2"/>
          <c:y val="0.17060424033670304"/>
          <c:w val="0.6021953414772665"/>
          <c:h val="0.784053530058039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'BKS Details'!$B$68</c:f>
              <c:strCache>
                <c:ptCount val="1"/>
                <c:pt idx="0">
                  <c:v>USC Alumni Heavy Chrome Shield License Frame 13K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'BKS Details'!$C$67</c:f>
              <c:strCache>
                <c:ptCount val="1"/>
                <c:pt idx="0">
                  <c:v>Quantity</c:v>
                </c:pt>
              </c:strCache>
            </c:strRef>
          </c:cat>
          <c:val>
            <c:numRef>
              <c:f>'BKS Details'!$C$68</c:f>
              <c:numCache>
                <c:formatCode>General</c:formatCode>
                <c:ptCount val="1"/>
                <c:pt idx="0">
                  <c:v>139</c:v>
                </c:pt>
              </c:numCache>
            </c:numRef>
          </c:val>
        </c:ser>
        <c:ser>
          <c:idx val="1"/>
          <c:order val="1"/>
          <c:tx>
            <c:strRef>
              <c:f>'BKS Details'!$B$69</c:f>
              <c:strCache>
                <c:ptCount val="1"/>
                <c:pt idx="0">
                  <c:v>USC Black Boba Face Star Wars T-Shirt 14B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'BKS Details'!$C$67</c:f>
              <c:strCache>
                <c:ptCount val="1"/>
                <c:pt idx="0">
                  <c:v>Quantity</c:v>
                </c:pt>
              </c:strCache>
            </c:strRef>
          </c:cat>
          <c:val>
            <c:numRef>
              <c:f>'BKS Details'!$C$69</c:f>
              <c:numCache>
                <c:formatCode>General</c:formatCode>
                <c:ptCount val="1"/>
                <c:pt idx="0">
                  <c:v>65</c:v>
                </c:pt>
              </c:numCache>
            </c:numRef>
          </c:val>
        </c:ser>
        <c:ser>
          <c:idx val="3"/>
          <c:order val="2"/>
          <c:tx>
            <c:strRef>
              <c:f>'BKS Details'!$B$70</c:f>
              <c:strCache>
                <c:ptCount val="1"/>
                <c:pt idx="0">
                  <c:v>USC Alumni Solid Brass Shield License Frame 13K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'BKS Details'!$C$67</c:f>
              <c:strCache>
                <c:ptCount val="1"/>
                <c:pt idx="0">
                  <c:v>Quantity</c:v>
                </c:pt>
              </c:strCache>
            </c:strRef>
          </c:cat>
          <c:val>
            <c:numRef>
              <c:f>'BKS Details'!$C$70</c:f>
              <c:numCache>
                <c:formatCode>General</c:formatCode>
                <c:ptCount val="1"/>
                <c:pt idx="0">
                  <c:v>62</c:v>
                </c:pt>
              </c:numCache>
            </c:numRef>
          </c:val>
        </c:ser>
        <c:ser>
          <c:idx val="4"/>
          <c:order val="3"/>
          <c:tx>
            <c:strRef>
              <c:f>'BKS Details'!$B$71</c:f>
              <c:strCache>
                <c:ptCount val="1"/>
                <c:pt idx="0">
                  <c:v>USC Women's Cardinal Fight On You Must Star Wars T-Shirt 14A</c:v>
                </c:pt>
              </c:strCache>
            </c:strRef>
          </c:tx>
          <c:spPr>
            <a:solidFill>
              <a:srgbClr val="6600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'BKS Details'!$C$67</c:f>
              <c:strCache>
                <c:ptCount val="1"/>
                <c:pt idx="0">
                  <c:v>Quantity</c:v>
                </c:pt>
              </c:strCache>
            </c:strRef>
          </c:cat>
          <c:val>
            <c:numRef>
              <c:f>'BKS Details'!$C$71</c:f>
              <c:numCache>
                <c:formatCode>General</c:formatCode>
                <c:ptCount val="1"/>
                <c:pt idx="0">
                  <c:v>52</c:v>
                </c:pt>
              </c:numCache>
            </c:numRef>
          </c:val>
        </c:ser>
        <c:ser>
          <c:idx val="5"/>
          <c:order val="4"/>
          <c:tx>
            <c:strRef>
              <c:f>'BKS Details'!$B$72</c:f>
              <c:strCache>
                <c:ptCount val="1"/>
                <c:pt idx="0">
                  <c:v>USC 2015 Holiday Bowl T-Shirt</c:v>
                </c:pt>
              </c:strCache>
            </c:strRef>
          </c:tx>
          <c:spPr>
            <a:solidFill>
              <a:srgbClr val="FF808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'BKS Details'!$C$67</c:f>
              <c:strCache>
                <c:ptCount val="1"/>
                <c:pt idx="0">
                  <c:v>Quantity</c:v>
                </c:pt>
              </c:strCache>
            </c:strRef>
          </c:cat>
          <c:val>
            <c:numRef>
              <c:f>'BKS Details'!$C$72</c:f>
              <c:numCache>
                <c:formatCode>General</c:formatCode>
                <c:ptCount val="1"/>
                <c:pt idx="0">
                  <c:v>46</c:v>
                </c:pt>
              </c:numCache>
            </c:numRef>
          </c:val>
        </c:ser>
        <c:ser>
          <c:idx val="6"/>
          <c:order val="5"/>
          <c:tx>
            <c:strRef>
              <c:f>'BKS Details'!$B$73</c:f>
              <c:strCache>
                <c:ptCount val="1"/>
                <c:pt idx="0">
                  <c:v>USC Trojans Heavy Chrome Shield License Frame 13J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'BKS Details'!$C$67</c:f>
              <c:strCache>
                <c:ptCount val="1"/>
                <c:pt idx="0">
                  <c:v>Quantity</c:v>
                </c:pt>
              </c:strCache>
            </c:strRef>
          </c:cat>
          <c:val>
            <c:numRef>
              <c:f>'BKS Details'!$C$73</c:f>
              <c:numCache>
                <c:formatCode>General</c:formatCode>
                <c:ptCount val="1"/>
                <c:pt idx="0">
                  <c:v>40</c:v>
                </c:pt>
              </c:numCache>
            </c:numRef>
          </c:val>
        </c:ser>
        <c:ser>
          <c:idx val="7"/>
          <c:order val="6"/>
          <c:tx>
            <c:strRef>
              <c:f>'BKS Details'!$B$74</c:f>
              <c:strCache>
                <c:ptCount val="1"/>
                <c:pt idx="0">
                  <c:v>USC Cardinal Tackle Twill Pullover Hood</c:v>
                </c:pt>
              </c:strCache>
            </c:strRef>
          </c:tx>
          <c:spPr>
            <a:solidFill>
              <a:srgbClr val="CCCC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'BKS Details'!$C$67</c:f>
              <c:strCache>
                <c:ptCount val="1"/>
                <c:pt idx="0">
                  <c:v>Quantity</c:v>
                </c:pt>
              </c:strCache>
            </c:strRef>
          </c:cat>
          <c:val>
            <c:numRef>
              <c:f>'BKS Details'!$C$74</c:f>
              <c:numCache>
                <c:formatCode>General</c:formatCode>
                <c:ptCount val="1"/>
                <c:pt idx="0">
                  <c:v>39</c:v>
                </c:pt>
              </c:numCache>
            </c:numRef>
          </c:val>
        </c:ser>
        <c:ser>
          <c:idx val="8"/>
          <c:order val="7"/>
          <c:tx>
            <c:strRef>
              <c:f>'BKS Details'!$B$75</c:f>
              <c:strCache>
                <c:ptCount val="1"/>
                <c:pt idx="0">
                  <c:v>USC Cardinal Luau Hawaiian Button Down Shirt</c:v>
                </c:pt>
              </c:strCache>
            </c:strRef>
          </c:tx>
          <c:spPr>
            <a:solidFill>
              <a:srgbClr val="00008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'BKS Details'!$C$67</c:f>
              <c:strCache>
                <c:ptCount val="1"/>
                <c:pt idx="0">
                  <c:v>Quantity</c:v>
                </c:pt>
              </c:strCache>
            </c:strRef>
          </c:cat>
          <c:val>
            <c:numRef>
              <c:f>'BKS Details'!$C$75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</c:ser>
        <c:ser>
          <c:idx val="9"/>
          <c:order val="8"/>
          <c:tx>
            <c:strRef>
              <c:f>'BKS Details'!$B$76</c:f>
              <c:strCache>
                <c:ptCount val="1"/>
                <c:pt idx="0">
                  <c:v>USC Cardinal Fight On You Must Star Wars T-Shirt 14C</c:v>
                </c:pt>
              </c:strCache>
            </c:strRef>
          </c:tx>
          <c:spPr>
            <a:solidFill>
              <a:srgbClr val="FF00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'BKS Details'!$C$67</c:f>
              <c:strCache>
                <c:ptCount val="1"/>
                <c:pt idx="0">
                  <c:v>Quantity</c:v>
                </c:pt>
              </c:strCache>
            </c:strRef>
          </c:cat>
          <c:val>
            <c:numRef>
              <c:f>'BKS Details'!$C$76</c:f>
              <c:numCache>
                <c:formatCode>General</c:formatCode>
                <c:ptCount val="1"/>
                <c:pt idx="0">
                  <c:v>28</c:v>
                </c:pt>
              </c:numCache>
            </c:numRef>
          </c:val>
        </c:ser>
        <c:ser>
          <c:idx val="2"/>
          <c:order val="9"/>
          <c:tx>
            <c:strRef>
              <c:f>'BKS Details'!$B$77</c:f>
              <c:strCache>
                <c:ptCount val="1"/>
                <c:pt idx="0">
                  <c:v>USC Cardinal Tackle Twill Crew 07B</c:v>
                </c:pt>
              </c:strCache>
            </c:strRef>
          </c:tx>
          <c:invertIfNegative val="0"/>
          <c:cat>
            <c:strRef>
              <c:f>'BKS Details'!$C$67</c:f>
              <c:strCache>
                <c:ptCount val="1"/>
                <c:pt idx="0">
                  <c:v>Quantity</c:v>
                </c:pt>
              </c:strCache>
            </c:strRef>
          </c:cat>
          <c:val>
            <c:numRef>
              <c:f>'BKS Details'!$C$77</c:f>
              <c:numCache>
                <c:formatCode>General</c:formatCode>
                <c:ptCount val="1"/>
                <c:pt idx="0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431680"/>
        <c:axId val="95445760"/>
      </c:barChart>
      <c:catAx>
        <c:axId val="9543168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one"/>
        <c:crossAx val="95445760"/>
        <c:crosses val="autoZero"/>
        <c:auto val="1"/>
        <c:lblAlgn val="ctr"/>
        <c:lblOffset val="100"/>
        <c:noMultiLvlLbl val="0"/>
      </c:catAx>
      <c:valAx>
        <c:axId val="9544576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Quantity</a:t>
                </a:r>
              </a:p>
            </c:rich>
          </c:tx>
          <c:layout>
            <c:manualLayout>
              <c:xMode val="edge"/>
              <c:yMode val="edge"/>
              <c:x val="1.9347672230209476E-2"/>
              <c:y val="0.5154426930753435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431680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9409667806034525"/>
          <c:y val="0.22686730401893956"/>
          <c:w val="0.30587496074733833"/>
          <c:h val="0.47697330135474486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dirty="0"/>
              <a:t>Total New Vs Closed Requests</a:t>
            </a:r>
          </a:p>
        </c:rich>
      </c:tx>
      <c:layout>
        <c:manualLayout>
          <c:xMode val="edge"/>
          <c:yMode val="edge"/>
          <c:x val="0.33913223475931481"/>
          <c:y val="3.819450694886085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6951697323435847"/>
          <c:y val="0.17839195979899508"/>
          <c:w val="0.702602868155775"/>
          <c:h val="0.570351758793969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'Issue Counts'!$B$4</c:f>
              <c:strCache>
                <c:ptCount val="1"/>
                <c:pt idx="0">
                  <c:v>Total Requests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invertIfNegative val="0"/>
          <c:cat>
            <c:strRef>
              <c:f>'Issue Counts'!$A$5:$A$18</c:f>
              <c:strCache>
                <c:ptCount val="14"/>
                <c:pt idx="0">
                  <c:v>BKS</c:v>
                </c:pt>
                <c:pt idx="1">
                  <c:v>HOU</c:v>
                </c:pt>
                <c:pt idx="2">
                  <c:v>RAD</c:v>
                </c:pt>
                <c:pt idx="3">
                  <c:v>HSP</c:v>
                </c:pt>
                <c:pt idx="4">
                  <c:v>TRX</c:v>
                </c:pt>
                <c:pt idx="5">
                  <c:v>EXEC</c:v>
                </c:pt>
                <c:pt idx="6">
                  <c:v>SS-HR</c:v>
                </c:pt>
                <c:pt idx="7">
                  <c:v>SS-FIN</c:v>
                </c:pt>
                <c:pt idx="8">
                  <c:v>OTHER</c:v>
                </c:pt>
                <c:pt idx="9">
                  <c:v>SS-IT</c:v>
                </c:pt>
                <c:pt idx="10">
                  <c:v>ATH</c:v>
                </c:pt>
                <c:pt idx="11">
                  <c:v>DES</c:v>
                </c:pt>
                <c:pt idx="12">
                  <c:v>CUST</c:v>
                </c:pt>
                <c:pt idx="13">
                  <c:v>Coli</c:v>
                </c:pt>
              </c:strCache>
            </c:strRef>
          </c:cat>
          <c:val>
            <c:numRef>
              <c:f>'Issue Counts'!$B$5:$B$18</c:f>
              <c:numCache>
                <c:formatCode>0</c:formatCode>
                <c:ptCount val="14"/>
                <c:pt idx="0">
                  <c:v>63</c:v>
                </c:pt>
                <c:pt idx="1">
                  <c:v>20</c:v>
                </c:pt>
                <c:pt idx="2">
                  <c:v>11</c:v>
                </c:pt>
                <c:pt idx="3">
                  <c:v>67</c:v>
                </c:pt>
                <c:pt idx="4">
                  <c:v>10</c:v>
                </c:pt>
                <c:pt idx="5">
                  <c:v>2</c:v>
                </c:pt>
                <c:pt idx="6">
                  <c:v>46</c:v>
                </c:pt>
                <c:pt idx="7">
                  <c:v>22</c:v>
                </c:pt>
                <c:pt idx="8">
                  <c:v>33</c:v>
                </c:pt>
                <c:pt idx="9">
                  <c:v>154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6</c:v>
                </c:pt>
              </c:numCache>
            </c:numRef>
          </c:val>
        </c:ser>
        <c:ser>
          <c:idx val="3"/>
          <c:order val="1"/>
          <c:tx>
            <c:strRef>
              <c:f>'Issue Counts'!$F$4</c:f>
              <c:strCache>
                <c:ptCount val="1"/>
                <c:pt idx="0">
                  <c:v>Closed Requests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'Issue Counts'!$A$5:$A$18</c:f>
              <c:strCache>
                <c:ptCount val="14"/>
                <c:pt idx="0">
                  <c:v>BKS</c:v>
                </c:pt>
                <c:pt idx="1">
                  <c:v>HOU</c:v>
                </c:pt>
                <c:pt idx="2">
                  <c:v>RAD</c:v>
                </c:pt>
                <c:pt idx="3">
                  <c:v>HSP</c:v>
                </c:pt>
                <c:pt idx="4">
                  <c:v>TRX</c:v>
                </c:pt>
                <c:pt idx="5">
                  <c:v>EXEC</c:v>
                </c:pt>
                <c:pt idx="6">
                  <c:v>SS-HR</c:v>
                </c:pt>
                <c:pt idx="7">
                  <c:v>SS-FIN</c:v>
                </c:pt>
                <c:pt idx="8">
                  <c:v>OTHER</c:v>
                </c:pt>
                <c:pt idx="9">
                  <c:v>SS-IT</c:v>
                </c:pt>
                <c:pt idx="10">
                  <c:v>ATH</c:v>
                </c:pt>
                <c:pt idx="11">
                  <c:v>DES</c:v>
                </c:pt>
                <c:pt idx="12">
                  <c:v>CUST</c:v>
                </c:pt>
                <c:pt idx="13">
                  <c:v>Coli</c:v>
                </c:pt>
              </c:strCache>
            </c:strRef>
          </c:cat>
          <c:val>
            <c:numRef>
              <c:f>'Issue Counts'!$F$5:$F$18</c:f>
              <c:numCache>
                <c:formatCode>0</c:formatCode>
                <c:ptCount val="14"/>
                <c:pt idx="0">
                  <c:v>54</c:v>
                </c:pt>
                <c:pt idx="1">
                  <c:v>17</c:v>
                </c:pt>
                <c:pt idx="2">
                  <c:v>10</c:v>
                </c:pt>
                <c:pt idx="3">
                  <c:v>55</c:v>
                </c:pt>
                <c:pt idx="4">
                  <c:v>9</c:v>
                </c:pt>
                <c:pt idx="5">
                  <c:v>2</c:v>
                </c:pt>
                <c:pt idx="6">
                  <c:v>43</c:v>
                </c:pt>
                <c:pt idx="7">
                  <c:v>19</c:v>
                </c:pt>
                <c:pt idx="8">
                  <c:v>32</c:v>
                </c:pt>
                <c:pt idx="9">
                  <c:v>88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480000"/>
        <c:axId val="86481536"/>
      </c:barChart>
      <c:catAx>
        <c:axId val="86480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6481536"/>
        <c:crosses val="autoZero"/>
        <c:auto val="1"/>
        <c:lblAlgn val="ctr"/>
        <c:lblOffset val="100"/>
        <c:noMultiLvlLbl val="0"/>
      </c:catAx>
      <c:valAx>
        <c:axId val="86481536"/>
        <c:scaling>
          <c:orientation val="minMax"/>
          <c:max val="200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Requests</a:t>
                </a:r>
              </a:p>
            </c:rich>
          </c:tx>
          <c:layout/>
          <c:overlay val="0"/>
          <c:spPr>
            <a:noFill/>
            <a:ln w="25400">
              <a:noFill/>
            </a:ln>
          </c:spPr>
        </c:title>
        <c:numFmt formatCode="0" sourceLinked="1"/>
        <c:majorTickMark val="none"/>
        <c:minorTickMark val="none"/>
        <c:tickLblPos val="nextTo"/>
        <c:crossAx val="86480000"/>
        <c:crosses val="autoZero"/>
        <c:crossBetween val="between"/>
        <c:majorUnit val="30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en-US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234898959308408"/>
          <c:y val="0.20707876212935089"/>
          <c:w val="0.68668243818574848"/>
          <c:h val="0.70163608304326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Usage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c:spPr>
          <c:invertIfNegative val="0"/>
          <c:dPt>
            <c:idx val="0"/>
            <c:invertIfNegative val="0"/>
            <c:bubble3D val="0"/>
          </c:dPt>
          <c:dLbls>
            <c:dLbl>
              <c:idx val="5"/>
              <c:layout>
                <c:manualLayout>
                  <c:x val="0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July-15</c:v>
                </c:pt>
                <c:pt idx="1">
                  <c:v>Aug-15</c:v>
                </c:pt>
                <c:pt idx="2">
                  <c:v>Sept-15</c:v>
                </c:pt>
                <c:pt idx="3">
                  <c:v>Oct-15</c:v>
                </c:pt>
                <c:pt idx="4">
                  <c:v>Nov-15</c:v>
                </c:pt>
                <c:pt idx="5">
                  <c:v>Dec-15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51</c:v>
                </c:pt>
                <c:pt idx="1">
                  <c:v>70</c:v>
                </c:pt>
                <c:pt idx="2">
                  <c:v>56</c:v>
                </c:pt>
                <c:pt idx="3">
                  <c:v>40</c:v>
                </c:pt>
                <c:pt idx="4">
                  <c:v>55</c:v>
                </c:pt>
                <c:pt idx="5">
                  <c:v>34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# of Downloads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655011655011656E-2"/>
                  <c:y val="-3.00300229292230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99300699300699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3986013986013901E-2"/>
                  <c:y val="3.003002292922411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3986013986013986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1655011655011569E-2"/>
                  <c:y val="-1.1010881208742455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July-15</c:v>
                </c:pt>
                <c:pt idx="1">
                  <c:v>Aug-15</c:v>
                </c:pt>
                <c:pt idx="2">
                  <c:v>Sept-15</c:v>
                </c:pt>
                <c:pt idx="3">
                  <c:v>Oct-15</c:v>
                </c:pt>
                <c:pt idx="4">
                  <c:v>Nov-15</c:v>
                </c:pt>
                <c:pt idx="5">
                  <c:v>Dec-15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535</c:v>
                </c:pt>
                <c:pt idx="1">
                  <c:v>2082</c:v>
                </c:pt>
                <c:pt idx="2">
                  <c:v>748</c:v>
                </c:pt>
                <c:pt idx="3">
                  <c:v>439</c:v>
                </c:pt>
                <c:pt idx="4">
                  <c:v>276</c:v>
                </c:pt>
                <c:pt idx="5">
                  <c:v>278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5478144"/>
        <c:axId val="95479680"/>
      </c:barChart>
      <c:catAx>
        <c:axId val="95478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5479680"/>
        <c:crosses val="autoZero"/>
        <c:auto val="1"/>
        <c:lblAlgn val="ctr"/>
        <c:lblOffset val="100"/>
        <c:noMultiLvlLbl val="1"/>
      </c:catAx>
      <c:valAx>
        <c:axId val="954796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5478144"/>
        <c:crosses val="autoZero"/>
        <c:crossBetween val="between"/>
      </c:valAx>
    </c:plotArea>
    <c:legend>
      <c:legendPos val="r"/>
      <c:overlay val="0"/>
      <c:spPr>
        <a:noFill/>
      </c:sp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200" b="1" i="0" u="none" strike="noStrike" baseline="0">
                <a:effectLst/>
              </a:rPr>
              <a:t>AAA Spring 2016 Parking Permit Giveaway TSP</a:t>
            </a:r>
            <a:endParaRPr lang="en-US" b="0" u="none" baseline="0"/>
          </a:p>
        </c:rich>
      </c:tx>
      <c:layout>
        <c:manualLayout>
          <c:xMode val="edge"/>
          <c:yMode val="edge"/>
          <c:x val="0.31511539433617458"/>
          <c:y val="4.438969863035539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0786263912291186"/>
          <c:y val="0.20047846074891992"/>
          <c:w val="0.76925543612416281"/>
          <c:h val="0.660399635408208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'E-Mail Blast reports'!$E$5</c:f>
              <c:strCache>
                <c:ptCount val="1"/>
                <c:pt idx="0">
                  <c:v>TSP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'E-Mail Blast reports'!$F$4:$J$4</c:f>
              <c:strCache>
                <c:ptCount val="5"/>
                <c:pt idx="0">
                  <c:v>Total Sent</c:v>
                </c:pt>
                <c:pt idx="1">
                  <c:v>Total delivered</c:v>
                </c:pt>
                <c:pt idx="2">
                  <c:v>Unique Opens</c:v>
                </c:pt>
                <c:pt idx="3">
                  <c:v>Unique Clicks</c:v>
                </c:pt>
                <c:pt idx="4">
                  <c:v>Unsubscribes</c:v>
                </c:pt>
              </c:strCache>
            </c:strRef>
          </c:cat>
          <c:val>
            <c:numRef>
              <c:f>'E-Mail Blast reports'!$F$5:$J$5</c:f>
              <c:numCache>
                <c:formatCode>#,##0</c:formatCode>
                <c:ptCount val="5"/>
                <c:pt idx="0">
                  <c:v>12480</c:v>
                </c:pt>
                <c:pt idx="1">
                  <c:v>12200</c:v>
                </c:pt>
                <c:pt idx="2">
                  <c:v>6965</c:v>
                </c:pt>
                <c:pt idx="3">
                  <c:v>274</c:v>
                </c:pt>
                <c:pt idx="4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4957568"/>
        <c:axId val="94959104"/>
      </c:barChart>
      <c:catAx>
        <c:axId val="94957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4959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959104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#,##0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495756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 w="3175">
            <a:solidFill>
              <a:srgbClr val="000000"/>
            </a:solidFill>
            <a:prstDash val="solid"/>
          </a:ln>
        </c:spPr>
        <c:txPr>
          <a:bodyPr/>
          <a:lstStyle/>
          <a:p>
            <a:pPr rtl="0"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200" b="1" i="0" u="none" strike="noStrike" baseline="0">
                <a:effectLst/>
              </a:rPr>
              <a:t>USC Star Wars Merchandise </a:t>
            </a:r>
            <a:endParaRPr lang="en-US" b="0" u="none" baseline="0"/>
          </a:p>
        </c:rich>
      </c:tx>
      <c:layout>
        <c:manualLayout>
          <c:xMode val="edge"/>
          <c:yMode val="edge"/>
          <c:x val="0.33676040494938131"/>
          <c:y val="4.994530841091240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0786263912291186"/>
          <c:y val="0.20047846074891992"/>
          <c:w val="0.76925543612416281"/>
          <c:h val="0.660399635408208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'E-Mail Blast reports'!$E$8</c:f>
              <c:strCache>
                <c:ptCount val="1"/>
                <c:pt idx="0">
                  <c:v>BKS List (segment)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'E-Mail Blast reports'!$F$4:$J$4</c:f>
              <c:strCache>
                <c:ptCount val="5"/>
                <c:pt idx="0">
                  <c:v>Total Sent</c:v>
                </c:pt>
                <c:pt idx="1">
                  <c:v>Total delivered</c:v>
                </c:pt>
                <c:pt idx="2">
                  <c:v>Unique Opens</c:v>
                </c:pt>
                <c:pt idx="3">
                  <c:v>Unique Clicks</c:v>
                </c:pt>
                <c:pt idx="4">
                  <c:v>Unsubscribes</c:v>
                </c:pt>
              </c:strCache>
            </c:strRef>
          </c:cat>
          <c:val>
            <c:numRef>
              <c:f>'E-Mail Blast reports'!$F$8:$J$8</c:f>
              <c:numCache>
                <c:formatCode>General</c:formatCode>
                <c:ptCount val="5"/>
                <c:pt idx="0">
                  <c:v>22225</c:v>
                </c:pt>
                <c:pt idx="1">
                  <c:v>22207</c:v>
                </c:pt>
                <c:pt idx="2">
                  <c:v>5322</c:v>
                </c:pt>
                <c:pt idx="3">
                  <c:v>735</c:v>
                </c:pt>
                <c:pt idx="4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020544"/>
        <c:axId val="95022080"/>
      </c:barChart>
      <c:catAx>
        <c:axId val="9502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5022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022080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50205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 w="3175">
            <a:solidFill>
              <a:srgbClr val="000000"/>
            </a:solidFill>
            <a:prstDash val="solid"/>
          </a:ln>
        </c:spPr>
        <c:txPr>
          <a:bodyPr/>
          <a:lstStyle/>
          <a:p>
            <a:pPr rtl="0"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200" b="1" i="0" u="none" strike="noStrike" baseline="0">
                <a:effectLst/>
              </a:rPr>
              <a:t>USC Ornaments</a:t>
            </a:r>
            <a:endParaRPr lang="en-US" b="0" u="none" baseline="0"/>
          </a:p>
        </c:rich>
      </c:tx>
      <c:layout>
        <c:manualLayout>
          <c:xMode val="edge"/>
          <c:yMode val="edge"/>
          <c:x val="0.40169540142219706"/>
          <c:y val="4.712189664816487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0786263912291186"/>
          <c:y val="0.20047846074891992"/>
          <c:w val="0.76925543612416281"/>
          <c:h val="0.660399635408208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'E-Mail Blast reports'!$E$11</c:f>
              <c:strCache>
                <c:ptCount val="1"/>
                <c:pt idx="0">
                  <c:v>BKS List (segment)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'E-Mail Blast reports'!$F$4:$J$4</c:f>
              <c:strCache>
                <c:ptCount val="5"/>
                <c:pt idx="0">
                  <c:v>Total Sent</c:v>
                </c:pt>
                <c:pt idx="1">
                  <c:v>Total delivered</c:v>
                </c:pt>
                <c:pt idx="2">
                  <c:v>Unique Opens</c:v>
                </c:pt>
                <c:pt idx="3">
                  <c:v>Unique Clicks</c:v>
                </c:pt>
                <c:pt idx="4">
                  <c:v>Unsubscribes</c:v>
                </c:pt>
              </c:strCache>
            </c:strRef>
          </c:cat>
          <c:val>
            <c:numRef>
              <c:f>'E-Mail Blast reports'!$F$11:$J$11</c:f>
              <c:numCache>
                <c:formatCode>General</c:formatCode>
                <c:ptCount val="5"/>
                <c:pt idx="0">
                  <c:v>22228</c:v>
                </c:pt>
                <c:pt idx="1">
                  <c:v>22208</c:v>
                </c:pt>
                <c:pt idx="2">
                  <c:v>5853</c:v>
                </c:pt>
                <c:pt idx="3">
                  <c:v>911</c:v>
                </c:pt>
                <c:pt idx="4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157248"/>
        <c:axId val="95494912"/>
      </c:barChart>
      <c:catAx>
        <c:axId val="95157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5494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494912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515724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 w="3175">
            <a:solidFill>
              <a:srgbClr val="000000"/>
            </a:solidFill>
            <a:prstDash val="solid"/>
          </a:ln>
        </c:spPr>
        <c:txPr>
          <a:bodyPr/>
          <a:lstStyle/>
          <a:p>
            <a:pPr rtl="0"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200" b="1" i="0" u="none" strike="noStrike" baseline="0">
                <a:effectLst/>
              </a:rPr>
              <a:t>USC Oyo</a:t>
            </a:r>
            <a:endParaRPr lang="en-US" b="0" u="none" baseline="0"/>
          </a:p>
        </c:rich>
      </c:tx>
      <c:layout>
        <c:manualLayout>
          <c:xMode val="edge"/>
          <c:yMode val="edge"/>
          <c:x val="0.43955985309538881"/>
          <c:y val="5.013689021630916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0786263912291186"/>
          <c:y val="0.20047846074891992"/>
          <c:w val="0.76925543612416281"/>
          <c:h val="0.660399635408208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'E-Mail Blast reports'!$E$14</c:f>
              <c:strCache>
                <c:ptCount val="1"/>
                <c:pt idx="0">
                  <c:v>BKS List (segment)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'E-Mail Blast reports'!$F$4:$J$4</c:f>
              <c:strCache>
                <c:ptCount val="5"/>
                <c:pt idx="0">
                  <c:v>Total Sent</c:v>
                </c:pt>
                <c:pt idx="1">
                  <c:v>Total delivered</c:v>
                </c:pt>
                <c:pt idx="2">
                  <c:v>Unique Opens</c:v>
                </c:pt>
                <c:pt idx="3">
                  <c:v>Unique Clicks</c:v>
                </c:pt>
                <c:pt idx="4">
                  <c:v>Unsubscribes</c:v>
                </c:pt>
              </c:strCache>
            </c:strRef>
          </c:cat>
          <c:val>
            <c:numRef>
              <c:f>'E-Mail Blast reports'!$F$14:$J$14</c:f>
              <c:numCache>
                <c:formatCode>#,##0</c:formatCode>
                <c:ptCount val="5"/>
                <c:pt idx="0">
                  <c:v>22354</c:v>
                </c:pt>
                <c:pt idx="1">
                  <c:v>22310</c:v>
                </c:pt>
                <c:pt idx="2">
                  <c:v>6566</c:v>
                </c:pt>
                <c:pt idx="3" formatCode="General">
                  <c:v>1008</c:v>
                </c:pt>
                <c:pt idx="4" formatCode="General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666944"/>
        <c:axId val="95668480"/>
      </c:barChart>
      <c:catAx>
        <c:axId val="95666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5668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668480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#,##0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56669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 w="3175">
            <a:solidFill>
              <a:srgbClr val="000000"/>
            </a:solidFill>
            <a:prstDash val="solid"/>
          </a:ln>
        </c:spPr>
        <c:txPr>
          <a:bodyPr/>
          <a:lstStyle/>
          <a:p>
            <a:pPr rtl="0"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200" b="1" i="0" u="none" strike="noStrike" baseline="0">
                <a:effectLst/>
              </a:rPr>
              <a:t>Team Trojan HSC</a:t>
            </a:r>
            <a:endParaRPr lang="en-US" b="0" u="none" baseline="0"/>
          </a:p>
        </c:rich>
      </c:tx>
      <c:layout>
        <c:manualLayout>
          <c:xMode val="edge"/>
          <c:yMode val="edge"/>
          <c:x val="0.41289319109480471"/>
          <c:y val="5.023760187871253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0786263912291186"/>
          <c:y val="0.20047846074891992"/>
          <c:w val="0.76925543612416281"/>
          <c:h val="0.660399635408208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'E-Mail Blast reports'!$E$17</c:f>
              <c:strCache>
                <c:ptCount val="1"/>
                <c:pt idx="0">
                  <c:v>BKS List (segment)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'E-Mail Blast reports'!$F$4:$J$4</c:f>
              <c:strCache>
                <c:ptCount val="5"/>
                <c:pt idx="0">
                  <c:v>Total Sent</c:v>
                </c:pt>
                <c:pt idx="1">
                  <c:v>Total delivered</c:v>
                </c:pt>
                <c:pt idx="2">
                  <c:v>Unique Opens</c:v>
                </c:pt>
                <c:pt idx="3">
                  <c:v>Unique Clicks</c:v>
                </c:pt>
                <c:pt idx="4">
                  <c:v>Unsubscribes</c:v>
                </c:pt>
              </c:strCache>
            </c:strRef>
          </c:cat>
          <c:val>
            <c:numRef>
              <c:f>'E-Mail Blast reports'!$F$17:$J$17</c:f>
              <c:numCache>
                <c:formatCode>General</c:formatCode>
                <c:ptCount val="5"/>
                <c:pt idx="0">
                  <c:v>1424</c:v>
                </c:pt>
                <c:pt idx="1">
                  <c:v>1423</c:v>
                </c:pt>
                <c:pt idx="2">
                  <c:v>394</c:v>
                </c:pt>
                <c:pt idx="3">
                  <c:v>60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578368"/>
        <c:axId val="95637504"/>
      </c:barChart>
      <c:catAx>
        <c:axId val="95578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56375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637504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557836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 w="3175">
            <a:solidFill>
              <a:srgbClr val="000000"/>
            </a:solidFill>
            <a:prstDash val="solid"/>
          </a:ln>
        </c:spPr>
        <c:txPr>
          <a:bodyPr/>
          <a:lstStyle/>
          <a:p>
            <a:pPr rtl="0"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200" b="1" i="0" u="none" strike="noStrike" baseline="0">
                <a:effectLst/>
              </a:rPr>
              <a:t>Team Trojan HSC (copy 01)</a:t>
            </a:r>
            <a:endParaRPr lang="en-US" b="0" u="none" baseline="0"/>
          </a:p>
        </c:rich>
      </c:tx>
      <c:layout>
        <c:manualLayout>
          <c:xMode val="edge"/>
          <c:yMode val="edge"/>
          <c:x val="0.36774692637104572"/>
          <c:y val="5.348055356716774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0786263912291186"/>
          <c:y val="0.20047846074891992"/>
          <c:w val="0.76925543612416281"/>
          <c:h val="0.660399635408208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'E-Mail Blast reports'!$E$20</c:f>
              <c:strCache>
                <c:ptCount val="1"/>
                <c:pt idx="0">
                  <c:v>BKS List (segment)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'E-Mail Blast reports'!$F$4:$J$4</c:f>
              <c:strCache>
                <c:ptCount val="5"/>
                <c:pt idx="0">
                  <c:v>Total Sent</c:v>
                </c:pt>
                <c:pt idx="1">
                  <c:v>Total delivered</c:v>
                </c:pt>
                <c:pt idx="2">
                  <c:v>Unique Opens</c:v>
                </c:pt>
                <c:pt idx="3">
                  <c:v>Unique Clicks</c:v>
                </c:pt>
                <c:pt idx="4">
                  <c:v>Unsubscribes</c:v>
                </c:pt>
              </c:strCache>
            </c:strRef>
          </c:cat>
          <c:val>
            <c:numRef>
              <c:f>'E-Mail Blast reports'!$F$20:$J$20</c:f>
              <c:numCache>
                <c:formatCode>General</c:formatCode>
                <c:ptCount val="5"/>
                <c:pt idx="0">
                  <c:v>1427</c:v>
                </c:pt>
                <c:pt idx="1">
                  <c:v>1427</c:v>
                </c:pt>
                <c:pt idx="2">
                  <c:v>382</c:v>
                </c:pt>
                <c:pt idx="3">
                  <c:v>29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554432"/>
        <c:axId val="97555968"/>
      </c:barChart>
      <c:catAx>
        <c:axId val="97554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7555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555968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755443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 w="3175">
            <a:solidFill>
              <a:srgbClr val="000000"/>
            </a:solidFill>
            <a:prstDash val="solid"/>
          </a:ln>
        </c:spPr>
        <c:txPr>
          <a:bodyPr/>
          <a:lstStyle/>
          <a:p>
            <a:pPr rtl="0"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200" b="1" i="0" u="none" strike="noStrike" baseline="0">
                <a:effectLst/>
              </a:rPr>
              <a:t>Holiday Bowl</a:t>
            </a:r>
            <a:endParaRPr lang="en-US" b="0" u="none" baseline="0"/>
          </a:p>
        </c:rich>
      </c:tx>
      <c:layout>
        <c:manualLayout>
          <c:xMode val="edge"/>
          <c:yMode val="edge"/>
          <c:x val="0.43223249055960655"/>
          <c:y val="5.013689021630916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0786263912291186"/>
          <c:y val="0.20047846074891992"/>
          <c:w val="0.76925543612416281"/>
          <c:h val="0.660399635408208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'E-Mail Blast reports'!$E$23</c:f>
              <c:strCache>
                <c:ptCount val="1"/>
                <c:pt idx="0">
                  <c:v>BKS List (segment)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'E-Mail Blast reports'!$F$4:$J$4</c:f>
              <c:strCache>
                <c:ptCount val="5"/>
                <c:pt idx="0">
                  <c:v>Total Sent</c:v>
                </c:pt>
                <c:pt idx="1">
                  <c:v>Total delivered</c:v>
                </c:pt>
                <c:pt idx="2">
                  <c:v>Unique Opens</c:v>
                </c:pt>
                <c:pt idx="3">
                  <c:v>Unique Clicks</c:v>
                </c:pt>
                <c:pt idx="4">
                  <c:v>Unsubscribes</c:v>
                </c:pt>
              </c:strCache>
            </c:strRef>
          </c:cat>
          <c:val>
            <c:numRef>
              <c:f>'E-Mail Blast reports'!$F$23:$J$23</c:f>
              <c:numCache>
                <c:formatCode>#,##0</c:formatCode>
                <c:ptCount val="5"/>
                <c:pt idx="0">
                  <c:v>29412</c:v>
                </c:pt>
                <c:pt idx="1">
                  <c:v>29376</c:v>
                </c:pt>
                <c:pt idx="2">
                  <c:v>7256</c:v>
                </c:pt>
                <c:pt idx="3" formatCode="General">
                  <c:v>483</c:v>
                </c:pt>
                <c:pt idx="4" formatCode="General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625600"/>
        <c:axId val="97627136"/>
      </c:barChart>
      <c:catAx>
        <c:axId val="97625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7627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627136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#,##0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762560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 w="3175">
            <a:solidFill>
              <a:srgbClr val="000000"/>
            </a:solidFill>
            <a:prstDash val="solid"/>
          </a:ln>
        </c:spPr>
        <c:txPr>
          <a:bodyPr/>
          <a:lstStyle/>
          <a:p>
            <a:pPr rtl="0"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200" b="1" i="0" u="none" strike="noStrike" baseline="0">
                <a:effectLst/>
              </a:rPr>
              <a:t>#Helton2016</a:t>
            </a:r>
            <a:endParaRPr lang="en-US" b="0" u="none" baseline="0"/>
          </a:p>
        </c:rich>
      </c:tx>
      <c:layout>
        <c:manualLayout>
          <c:xMode val="edge"/>
          <c:yMode val="edge"/>
          <c:x val="0.42622652209509682"/>
          <c:y val="5.013689021630916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0786263912291186"/>
          <c:y val="0.20047846074891992"/>
          <c:w val="0.76925543612416281"/>
          <c:h val="0.660399635408208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'E-Mail Blast reports'!$E$26</c:f>
              <c:strCache>
                <c:ptCount val="1"/>
                <c:pt idx="0">
                  <c:v>BKS List (segment)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'E-Mail Blast reports'!$F$4:$J$4</c:f>
              <c:strCache>
                <c:ptCount val="5"/>
                <c:pt idx="0">
                  <c:v>Total Sent</c:v>
                </c:pt>
                <c:pt idx="1">
                  <c:v>Total delivered</c:v>
                </c:pt>
                <c:pt idx="2">
                  <c:v>Unique Opens</c:v>
                </c:pt>
                <c:pt idx="3">
                  <c:v>Unique Clicks</c:v>
                </c:pt>
                <c:pt idx="4">
                  <c:v>Unsubscribes</c:v>
                </c:pt>
              </c:strCache>
            </c:strRef>
          </c:cat>
          <c:val>
            <c:numRef>
              <c:f>'E-Mail Blast reports'!$F$26:$J$26</c:f>
              <c:numCache>
                <c:formatCode>General</c:formatCode>
                <c:ptCount val="5"/>
                <c:pt idx="0">
                  <c:v>29402</c:v>
                </c:pt>
                <c:pt idx="1">
                  <c:v>29379</c:v>
                </c:pt>
                <c:pt idx="2">
                  <c:v>8127</c:v>
                </c:pt>
                <c:pt idx="3">
                  <c:v>438</c:v>
                </c:pt>
                <c:pt idx="4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664000"/>
        <c:axId val="97698560"/>
      </c:barChart>
      <c:catAx>
        <c:axId val="97664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7698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698560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766400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 w="3175">
            <a:solidFill>
              <a:srgbClr val="000000"/>
            </a:solidFill>
            <a:prstDash val="solid"/>
          </a:ln>
        </c:spPr>
        <c:txPr>
          <a:bodyPr/>
          <a:lstStyle/>
          <a:p>
            <a:pPr rtl="0"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200" b="1" i="0" u="none" strike="noStrike" baseline="0">
                <a:effectLst/>
              </a:rPr>
              <a:t>Holiday Boba</a:t>
            </a:r>
            <a:endParaRPr lang="en-US" b="0" u="none" baseline="0"/>
          </a:p>
        </c:rich>
      </c:tx>
      <c:layout>
        <c:manualLayout>
          <c:xMode val="edge"/>
          <c:yMode val="edge"/>
          <c:x val="0.4128930883639545"/>
          <c:y val="5.023760187871253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0786263912291186"/>
          <c:y val="0.20047846074891992"/>
          <c:w val="0.76925543612416281"/>
          <c:h val="0.660399635408208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'E-Mail Blast reports'!$E$29</c:f>
              <c:strCache>
                <c:ptCount val="1"/>
                <c:pt idx="0">
                  <c:v>HSP List (segment)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'E-Mail Blast reports'!$F$4:$J$4</c:f>
              <c:strCache>
                <c:ptCount val="5"/>
                <c:pt idx="0">
                  <c:v>Total Sent</c:v>
                </c:pt>
                <c:pt idx="1">
                  <c:v>Total delivered</c:v>
                </c:pt>
                <c:pt idx="2">
                  <c:v>Unique Opens</c:v>
                </c:pt>
                <c:pt idx="3">
                  <c:v>Unique Clicks</c:v>
                </c:pt>
                <c:pt idx="4">
                  <c:v>Unsubscribes</c:v>
                </c:pt>
              </c:strCache>
            </c:strRef>
          </c:cat>
          <c:val>
            <c:numRef>
              <c:f>'E-Mail Blast reports'!$F$29:$J$29</c:f>
              <c:numCache>
                <c:formatCode>General</c:formatCode>
                <c:ptCount val="5"/>
                <c:pt idx="0">
                  <c:v>1929</c:v>
                </c:pt>
                <c:pt idx="1">
                  <c:v>1927</c:v>
                </c:pt>
                <c:pt idx="2">
                  <c:v>601</c:v>
                </c:pt>
                <c:pt idx="3">
                  <c:v>0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540032"/>
        <c:axId val="102541568"/>
      </c:barChart>
      <c:catAx>
        <c:axId val="102540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02541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541568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0254003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 w="3175">
            <a:solidFill>
              <a:srgbClr val="000000"/>
            </a:solidFill>
            <a:prstDash val="solid"/>
          </a:ln>
        </c:spPr>
        <c:txPr>
          <a:bodyPr/>
          <a:lstStyle/>
          <a:p>
            <a:pPr rtl="0"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Requests By BU System</a:t>
            </a:r>
          </a:p>
        </c:rich>
      </c:tx>
      <c:layout>
        <c:manualLayout>
          <c:xMode val="edge"/>
          <c:yMode val="edge"/>
          <c:x val="0.33122061802496594"/>
          <c:y val="3.409090909090908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6463098233315336E-2"/>
          <c:y val="0.18990384615384628"/>
          <c:w val="0.85852157427650755"/>
          <c:h val="0.564903846153846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'BU Systems'!$A$60</c:f>
              <c:strCache>
                <c:ptCount val="1"/>
                <c:pt idx="0">
                  <c:v># Tickets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'BU Systems'!$B$59:$F$59</c:f>
              <c:strCache>
                <c:ptCount val="5"/>
                <c:pt idx="0">
                  <c:v>Other</c:v>
                </c:pt>
                <c:pt idx="1">
                  <c:v>Delphi</c:v>
                </c:pt>
                <c:pt idx="2">
                  <c:v>Kronos</c:v>
                </c:pt>
                <c:pt idx="3">
                  <c:v>StarRez</c:v>
                </c:pt>
                <c:pt idx="4">
                  <c:v>VisualRatex</c:v>
                </c:pt>
              </c:strCache>
            </c:strRef>
          </c:cat>
          <c:val>
            <c:numRef>
              <c:f>'BU Systems'!$B$60:$F$60</c:f>
              <c:numCache>
                <c:formatCode>General</c:formatCode>
                <c:ptCount val="5"/>
                <c:pt idx="0">
                  <c:v>23</c:v>
                </c:pt>
                <c:pt idx="1">
                  <c:v>1</c:v>
                </c:pt>
                <c:pt idx="2">
                  <c:v>7</c:v>
                </c:pt>
                <c:pt idx="3">
                  <c:v>0</c:v>
                </c:pt>
                <c:pt idx="4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875520"/>
        <c:axId val="86881408"/>
      </c:barChart>
      <c:catAx>
        <c:axId val="86875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70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86881408"/>
        <c:crosses val="autoZero"/>
        <c:auto val="1"/>
        <c:lblAlgn val="ctr"/>
        <c:lblOffset val="100"/>
        <c:noMultiLvlLbl val="0"/>
      </c:catAx>
      <c:valAx>
        <c:axId val="86881408"/>
        <c:scaling>
          <c:orientation val="minMax"/>
          <c:max val="1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Number of Requests</a:t>
                </a:r>
              </a:p>
            </c:rich>
          </c:tx>
          <c:layout/>
          <c:overlay val="0"/>
          <c:spPr>
            <a:noFill/>
            <a:ln w="25400">
              <a:noFill/>
            </a:ln>
          </c:spPr>
        </c:title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86875520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200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200" b="1" i="0" u="none" strike="noStrike" baseline="0">
                <a:effectLst/>
              </a:rPr>
              <a:t>Away Game Experience- PAC 12 Championship</a:t>
            </a:r>
            <a:endParaRPr lang="en-US" b="0" u="none" baseline="0"/>
          </a:p>
        </c:rich>
      </c:tx>
      <c:layout>
        <c:manualLayout>
          <c:xMode val="edge"/>
          <c:yMode val="edge"/>
          <c:x val="0.27783477036973853"/>
          <c:y val="5.00393700787401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0786263912291186"/>
          <c:y val="0.20047846074891992"/>
          <c:w val="0.76925543612416281"/>
          <c:h val="0.660399635408208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'E-Mail Blast reports'!$E$32</c:f>
              <c:strCache>
                <c:ptCount val="1"/>
                <c:pt idx="0">
                  <c:v>HSP List (segment)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'E-Mail Blast reports'!$F$4:$J$4</c:f>
              <c:strCache>
                <c:ptCount val="5"/>
                <c:pt idx="0">
                  <c:v>Total Sent</c:v>
                </c:pt>
                <c:pt idx="1">
                  <c:v>Total delivered</c:v>
                </c:pt>
                <c:pt idx="2">
                  <c:v>Unique Opens</c:v>
                </c:pt>
                <c:pt idx="3">
                  <c:v>Unique Clicks</c:v>
                </c:pt>
                <c:pt idx="4">
                  <c:v>Unsubscribes</c:v>
                </c:pt>
              </c:strCache>
            </c:strRef>
          </c:cat>
          <c:val>
            <c:numRef>
              <c:f>'E-Mail Blast reports'!$F$32:$J$32</c:f>
              <c:numCache>
                <c:formatCode>#,##0</c:formatCode>
                <c:ptCount val="5"/>
                <c:pt idx="0">
                  <c:v>1911</c:v>
                </c:pt>
                <c:pt idx="1">
                  <c:v>1909</c:v>
                </c:pt>
                <c:pt idx="2">
                  <c:v>511</c:v>
                </c:pt>
                <c:pt idx="3" formatCode="General">
                  <c:v>0</c:v>
                </c:pt>
                <c:pt idx="4" formatCode="General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773824"/>
        <c:axId val="97775616"/>
      </c:barChart>
      <c:catAx>
        <c:axId val="9777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7775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775616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#,##0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777382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 w="3175">
            <a:solidFill>
              <a:srgbClr val="000000"/>
            </a:solidFill>
            <a:prstDash val="solid"/>
          </a:ln>
        </c:spPr>
        <c:txPr>
          <a:bodyPr/>
          <a:lstStyle/>
          <a:p>
            <a:pPr rtl="0"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200" b="1" i="0" u="none" strike="noStrike" baseline="0">
                <a:effectLst/>
              </a:rPr>
              <a:t>Festival of Books 2016</a:t>
            </a:r>
            <a:endParaRPr lang="en-US" b="0" u="none" baseline="0"/>
          </a:p>
        </c:rich>
      </c:tx>
      <c:layout>
        <c:manualLayout>
          <c:xMode val="edge"/>
          <c:yMode val="edge"/>
          <c:x val="0.3627343691014131"/>
          <c:y val="5.00393700787401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0786263912291186"/>
          <c:y val="0.20047846074891992"/>
          <c:w val="0.76925543612416281"/>
          <c:h val="0.660399635408208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'E-Mail Blast reports'!$E$35</c:f>
              <c:strCache>
                <c:ptCount val="1"/>
                <c:pt idx="0">
                  <c:v>HSP List (segment)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'E-Mail Blast reports'!$F$4:$J$4</c:f>
              <c:strCache>
                <c:ptCount val="5"/>
                <c:pt idx="0">
                  <c:v>Total Sent</c:v>
                </c:pt>
                <c:pt idx="1">
                  <c:v>Total delivered</c:v>
                </c:pt>
                <c:pt idx="2">
                  <c:v>Unique Opens</c:v>
                </c:pt>
                <c:pt idx="3">
                  <c:v>Unique Clicks</c:v>
                </c:pt>
                <c:pt idx="4">
                  <c:v>Unsubscribes</c:v>
                </c:pt>
              </c:strCache>
            </c:strRef>
          </c:cat>
          <c:val>
            <c:numRef>
              <c:f>'E-Mail Blast reports'!$F$35:$J$35</c:f>
              <c:numCache>
                <c:formatCode>General</c:formatCode>
                <c:ptCount val="5"/>
                <c:pt idx="0" formatCode="#,##0">
                  <c:v>81</c:v>
                </c:pt>
                <c:pt idx="1">
                  <c:v>74</c:v>
                </c:pt>
                <c:pt idx="2">
                  <c:v>56</c:v>
                </c:pt>
                <c:pt idx="3">
                  <c:v>32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186240"/>
        <c:axId val="82187776"/>
      </c:barChart>
      <c:catAx>
        <c:axId val="82186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821877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187776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#,##0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8218624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 w="3175">
            <a:solidFill>
              <a:srgbClr val="000000"/>
            </a:solidFill>
            <a:prstDash val="solid"/>
          </a:ln>
        </c:spPr>
        <c:txPr>
          <a:bodyPr/>
          <a:lstStyle/>
          <a:p>
            <a:pPr rtl="0"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5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Customer Satisfaction</a:t>
            </a:r>
          </a:p>
        </c:rich>
      </c:tx>
      <c:layout>
        <c:manualLayout>
          <c:xMode val="edge"/>
          <c:yMode val="edge"/>
          <c:x val="0.37216887289023476"/>
          <c:y val="3.1413652719103735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26862938130402"/>
          <c:y val="0.17015728556181181"/>
          <c:w val="0.84466152890740187"/>
          <c:h val="0.59162379287645317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Sheet1!$A$28:$A$37</c:f>
              <c:numCache>
                <c:formatCode>d\-mmm</c:formatCode>
                <c:ptCount val="10"/>
                <c:pt idx="0">
                  <c:v>42078</c:v>
                </c:pt>
                <c:pt idx="1">
                  <c:v>42109</c:v>
                </c:pt>
                <c:pt idx="2">
                  <c:v>42139</c:v>
                </c:pt>
                <c:pt idx="3">
                  <c:v>42170</c:v>
                </c:pt>
                <c:pt idx="4">
                  <c:v>42200</c:v>
                </c:pt>
                <c:pt idx="5">
                  <c:v>42231</c:v>
                </c:pt>
                <c:pt idx="6">
                  <c:v>42262</c:v>
                </c:pt>
                <c:pt idx="7">
                  <c:v>42292</c:v>
                </c:pt>
                <c:pt idx="8">
                  <c:v>42323</c:v>
                </c:pt>
                <c:pt idx="9">
                  <c:v>42353</c:v>
                </c:pt>
              </c:numCache>
            </c:numRef>
          </c:cat>
          <c:val>
            <c:numRef>
              <c:f>Sheet1!$B$28:$B$37</c:f>
              <c:numCache>
                <c:formatCode>General</c:formatCode>
                <c:ptCount val="10"/>
                <c:pt idx="0">
                  <c:v>92</c:v>
                </c:pt>
                <c:pt idx="1">
                  <c:v>92</c:v>
                </c:pt>
                <c:pt idx="2">
                  <c:v>95</c:v>
                </c:pt>
                <c:pt idx="3">
                  <c:v>96</c:v>
                </c:pt>
                <c:pt idx="4">
                  <c:v>97</c:v>
                </c:pt>
                <c:pt idx="5">
                  <c:v>98</c:v>
                </c:pt>
                <c:pt idx="6">
                  <c:v>97</c:v>
                </c:pt>
                <c:pt idx="7">
                  <c:v>98</c:v>
                </c:pt>
                <c:pt idx="8">
                  <c:v>98</c:v>
                </c:pt>
                <c:pt idx="9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2610432"/>
        <c:axId val="102612352"/>
      </c:barChart>
      <c:dateAx>
        <c:axId val="1026104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8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Month</a:t>
                </a:r>
              </a:p>
            </c:rich>
          </c:tx>
          <c:layout>
            <c:manualLayout>
              <c:xMode val="edge"/>
              <c:yMode val="edge"/>
              <c:x val="0.52427267311493908"/>
              <c:y val="0.90314251567423154"/>
            </c:manualLayout>
          </c:layout>
          <c:overlay val="0"/>
          <c:spPr>
            <a:noFill/>
            <a:ln w="25400">
              <a:noFill/>
            </a:ln>
          </c:spPr>
        </c:title>
        <c:numFmt formatCode="mmm\-yy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612352"/>
        <c:crosses val="autoZero"/>
        <c:auto val="1"/>
        <c:lblOffset val="100"/>
        <c:baseTimeUnit val="months"/>
        <c:majorUnit val="1"/>
        <c:majorTimeUnit val="months"/>
        <c:minorUnit val="1"/>
        <c:minorTimeUnit val="months"/>
      </c:dateAx>
      <c:valAx>
        <c:axId val="10261235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8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2.589000854888588E-2"/>
              <c:y val="0.3743460282359859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610432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Open Requests Aging Report</a:t>
            </a:r>
          </a:p>
        </c:rich>
      </c:tx>
      <c:layout>
        <c:manualLayout>
          <c:xMode val="edge"/>
          <c:yMode val="edge"/>
          <c:x val="0.26977008582073714"/>
          <c:y val="4.618997176200864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9366213831266016"/>
          <c:y val="0.14868825831396101"/>
          <c:w val="0.76584572878188339"/>
          <c:h val="0.676385802526254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Summary!$B$1</c:f>
              <c:strCache>
                <c:ptCount val="1"/>
                <c:pt idx="0">
                  <c:v># of requests</c:v>
                </c:pt>
              </c:strCache>
            </c:strRef>
          </c:tx>
          <c:spPr>
            <a:solidFill>
              <a:srgbClr val="000090"/>
            </a:solidFill>
            <a:ln w="3175">
              <a:solidFill>
                <a:srgbClr val="808080"/>
              </a:solidFill>
              <a:prstDash val="solid"/>
            </a:ln>
          </c:spPr>
          <c:invertIfNegative val="0"/>
          <c:cat>
            <c:strRef>
              <c:f>Summary!$A$2:$A$5</c:f>
              <c:strCache>
                <c:ptCount val="4"/>
                <c:pt idx="0">
                  <c:v>0-7  Days</c:v>
                </c:pt>
                <c:pt idx="1">
                  <c:v>8-14 Days</c:v>
                </c:pt>
                <c:pt idx="2">
                  <c:v>15-21 Days</c:v>
                </c:pt>
                <c:pt idx="3">
                  <c:v>21+ Days</c:v>
                </c:pt>
              </c:strCache>
            </c:strRef>
          </c:cat>
          <c:val>
            <c:numRef>
              <c:f>Summary!$B$2:$B$5</c:f>
              <c:numCache>
                <c:formatCode>General</c:formatCode>
                <c:ptCount val="4"/>
                <c:pt idx="0">
                  <c:v>3</c:v>
                </c:pt>
                <c:pt idx="1">
                  <c:v>20</c:v>
                </c:pt>
                <c:pt idx="2">
                  <c:v>13</c:v>
                </c:pt>
                <c:pt idx="3">
                  <c:v>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248320"/>
        <c:axId val="88249856"/>
      </c:barChart>
      <c:catAx>
        <c:axId val="8824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88249856"/>
        <c:crosses val="autoZero"/>
        <c:auto val="1"/>
        <c:lblAlgn val="ctr"/>
        <c:lblOffset val="100"/>
        <c:noMultiLvlLbl val="0"/>
      </c:catAx>
      <c:valAx>
        <c:axId val="88249856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# of Requests</a:t>
                </a:r>
              </a:p>
            </c:rich>
          </c:tx>
          <c:layout/>
          <c:overlay val="0"/>
          <c:spPr>
            <a:noFill/>
            <a:ln w="25400">
              <a:noFill/>
            </a:ln>
          </c:spPr>
        </c:title>
        <c:numFmt formatCode="General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8824832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 w="3175">
            <a:solidFill>
              <a:srgbClr val="808080"/>
            </a:solidFill>
            <a:prstDash val="solid"/>
          </a:ln>
        </c:spPr>
        <c:txPr>
          <a:bodyPr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# of Web Requests Opened By Status</a:t>
            </a:r>
          </a:p>
        </c:rich>
      </c:tx>
      <c:layout>
        <c:manualLayout>
          <c:xMode val="edge"/>
          <c:yMode val="edge"/>
          <c:x val="0.26169866166819694"/>
          <c:y val="2.027027027027027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8476939924495693E-2"/>
          <c:y val="0.1924755248446795"/>
          <c:w val="0.75736632549007987"/>
          <c:h val="0.6891891891891891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IssueList!$K$22:$K$27</c:f>
              <c:strCache>
                <c:ptCount val="6"/>
                <c:pt idx="0">
                  <c:v>Open</c:v>
                </c:pt>
                <c:pt idx="1">
                  <c:v>Completed</c:v>
                </c:pt>
                <c:pt idx="2">
                  <c:v>Assigned to Level 2</c:v>
                </c:pt>
                <c:pt idx="3">
                  <c:v>Assigned to Vendor</c:v>
                </c:pt>
                <c:pt idx="4">
                  <c:v>Waiting for User</c:v>
                </c:pt>
                <c:pt idx="5">
                  <c:v>No Response</c:v>
                </c:pt>
              </c:strCache>
            </c:strRef>
          </c:cat>
          <c:val>
            <c:numRef>
              <c:f>IssueList!$L$22:$L$27</c:f>
              <c:numCache>
                <c:formatCode>General</c:formatCode>
                <c:ptCount val="6"/>
                <c:pt idx="0">
                  <c:v>0</c:v>
                </c:pt>
                <c:pt idx="1">
                  <c:v>31</c:v>
                </c:pt>
                <c:pt idx="2">
                  <c:v>17</c:v>
                </c:pt>
                <c:pt idx="3">
                  <c:v>0</c:v>
                </c:pt>
                <c:pt idx="4">
                  <c:v>8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569728"/>
        <c:axId val="88571264"/>
      </c:barChart>
      <c:catAx>
        <c:axId val="88569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88571264"/>
        <c:crosses val="autoZero"/>
        <c:auto val="1"/>
        <c:lblAlgn val="ctr"/>
        <c:lblOffset val="100"/>
        <c:noMultiLvlLbl val="0"/>
      </c:catAx>
      <c:valAx>
        <c:axId val="88571264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88569728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# of Web Requests Opened By Unit</a:t>
            </a:r>
          </a:p>
        </c:rich>
      </c:tx>
      <c:layout>
        <c:manualLayout>
          <c:xMode val="edge"/>
          <c:yMode val="edge"/>
          <c:x val="0.28849270664505677"/>
          <c:y val="3.087889567122513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8.7911014024391984E-2"/>
          <c:y val="0.19189828922937366"/>
          <c:w val="0.89141004862236617"/>
          <c:h val="0.546318923413982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IssueList!$L$1</c:f>
              <c:strCache>
                <c:ptCount val="1"/>
                <c:pt idx="0">
                  <c:v>#Tickets</c:v>
                </c:pt>
              </c:strCache>
            </c:strRef>
          </c:tx>
          <c:spPr>
            <a:solidFill>
              <a:srgbClr val="00009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IssueList!$K$2:$K$19</c:f>
              <c:strCache>
                <c:ptCount val="18"/>
                <c:pt idx="0">
                  <c:v>Bookstore</c:v>
                </c:pt>
                <c:pt idx="1">
                  <c:v>Custom Publishing</c:v>
                </c:pt>
                <c:pt idx="2">
                  <c:v>Accounting</c:v>
                </c:pt>
                <c:pt idx="3">
                  <c:v>Housing</c:v>
                </c:pt>
                <c:pt idx="4">
                  <c:v>Human Resources</c:v>
                </c:pt>
                <c:pt idx="5">
                  <c:v>Design Studio</c:v>
                </c:pt>
                <c:pt idx="6">
                  <c:v>Executive</c:v>
                </c:pt>
                <c:pt idx="7">
                  <c:v>Hospitality</c:v>
                </c:pt>
                <c:pt idx="8">
                  <c:v>Weddings</c:v>
                </c:pt>
                <c:pt idx="9">
                  <c:v>Transportation</c:v>
                </c:pt>
                <c:pt idx="10">
                  <c:v>Other</c:v>
                </c:pt>
                <c:pt idx="11">
                  <c:v>Athletics</c:v>
                </c:pt>
                <c:pt idx="12">
                  <c:v>Information Technology</c:v>
                </c:pt>
                <c:pt idx="13">
                  <c:v>Auxiliary Services</c:v>
                </c:pt>
                <c:pt idx="14">
                  <c:v>Flower Shop</c:v>
                </c:pt>
                <c:pt idx="15">
                  <c:v>Radisson</c:v>
                </c:pt>
                <c:pt idx="16">
                  <c:v>Coliseum</c:v>
                </c:pt>
                <c:pt idx="17">
                  <c:v>Figueroa Press</c:v>
                </c:pt>
              </c:strCache>
            </c:strRef>
          </c:cat>
          <c:val>
            <c:numRef>
              <c:f>IssueList!$L$2:$L$19</c:f>
              <c:numCache>
                <c:formatCode>General</c:formatCode>
                <c:ptCount val="18"/>
                <c:pt idx="0">
                  <c:v>19</c:v>
                </c:pt>
                <c:pt idx="1">
                  <c:v>3</c:v>
                </c:pt>
                <c:pt idx="2">
                  <c:v>1</c:v>
                </c:pt>
                <c:pt idx="3">
                  <c:v>6</c:v>
                </c:pt>
                <c:pt idx="4">
                  <c:v>0</c:v>
                </c:pt>
                <c:pt idx="5">
                  <c:v>2</c:v>
                </c:pt>
                <c:pt idx="6">
                  <c:v>0</c:v>
                </c:pt>
                <c:pt idx="7">
                  <c:v>12</c:v>
                </c:pt>
                <c:pt idx="8">
                  <c:v>0</c:v>
                </c:pt>
                <c:pt idx="9">
                  <c:v>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5</c:v>
                </c:pt>
                <c:pt idx="14">
                  <c:v>0</c:v>
                </c:pt>
                <c:pt idx="15">
                  <c:v>0</c:v>
                </c:pt>
                <c:pt idx="16">
                  <c:v>3</c:v>
                </c:pt>
                <c:pt idx="17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602496"/>
        <c:axId val="88604032"/>
      </c:barChart>
      <c:catAx>
        <c:axId val="88602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886040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60403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60249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# of Web Requests Closed By Unit</a:t>
            </a:r>
          </a:p>
        </c:rich>
      </c:tx>
      <c:layout>
        <c:manualLayout>
          <c:xMode val="edge"/>
          <c:yMode val="edge"/>
          <c:x val="0.30867946936497193"/>
          <c:y val="3.087891040646946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579894145244627E-2"/>
          <c:y val="0.17988626421697287"/>
          <c:w val="0.89141004862236617"/>
          <c:h val="0.5463189234139829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009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'closed Web'!$J$4:$J$22</c:f>
              <c:strCache>
                <c:ptCount val="19"/>
                <c:pt idx="0">
                  <c:v>Bookstore</c:v>
                </c:pt>
                <c:pt idx="1">
                  <c:v>Custom Publishing</c:v>
                </c:pt>
                <c:pt idx="2">
                  <c:v>Accounting</c:v>
                </c:pt>
                <c:pt idx="3">
                  <c:v>Housing</c:v>
                </c:pt>
                <c:pt idx="4">
                  <c:v>Human Resources</c:v>
                </c:pt>
                <c:pt idx="5">
                  <c:v>Design Studio</c:v>
                </c:pt>
                <c:pt idx="6">
                  <c:v>Executive</c:v>
                </c:pt>
                <c:pt idx="7">
                  <c:v>Hospitality</c:v>
                </c:pt>
                <c:pt idx="8">
                  <c:v>Weddings</c:v>
                </c:pt>
                <c:pt idx="9">
                  <c:v>Transportation</c:v>
                </c:pt>
                <c:pt idx="10">
                  <c:v>Other</c:v>
                </c:pt>
                <c:pt idx="11">
                  <c:v>Athletics</c:v>
                </c:pt>
                <c:pt idx="12">
                  <c:v>Information Technology</c:v>
                </c:pt>
                <c:pt idx="13">
                  <c:v>Auxiliary Services</c:v>
                </c:pt>
                <c:pt idx="14">
                  <c:v>Flower Shop</c:v>
                </c:pt>
                <c:pt idx="15">
                  <c:v>Radisson</c:v>
                </c:pt>
                <c:pt idx="16">
                  <c:v>Coliseum</c:v>
                </c:pt>
                <c:pt idx="17">
                  <c:v>Figueroa Press</c:v>
                </c:pt>
                <c:pt idx="18">
                  <c:v>CAPS Website</c:v>
                </c:pt>
              </c:strCache>
            </c:strRef>
          </c:cat>
          <c:val>
            <c:numRef>
              <c:f>'closed Web'!$K$4:$K$22</c:f>
              <c:numCache>
                <c:formatCode>General</c:formatCode>
                <c:ptCount val="19"/>
                <c:pt idx="0">
                  <c:v>18</c:v>
                </c:pt>
                <c:pt idx="1">
                  <c:v>3</c:v>
                </c:pt>
                <c:pt idx="2">
                  <c:v>0</c:v>
                </c:pt>
                <c:pt idx="3">
                  <c:v>9</c:v>
                </c:pt>
                <c:pt idx="4">
                  <c:v>0</c:v>
                </c:pt>
                <c:pt idx="5">
                  <c:v>3</c:v>
                </c:pt>
                <c:pt idx="6">
                  <c:v>0</c:v>
                </c:pt>
                <c:pt idx="7">
                  <c:v>14</c:v>
                </c:pt>
                <c:pt idx="8">
                  <c:v>0</c:v>
                </c:pt>
                <c:pt idx="9">
                  <c:v>2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7</c:v>
                </c:pt>
                <c:pt idx="14">
                  <c:v>0</c:v>
                </c:pt>
                <c:pt idx="15">
                  <c:v>0</c:v>
                </c:pt>
                <c:pt idx="16">
                  <c:v>2</c:v>
                </c:pt>
                <c:pt idx="17">
                  <c:v>2</c:v>
                </c:pt>
                <c:pt idx="1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851776"/>
        <c:axId val="89853312"/>
      </c:barChart>
      <c:catAx>
        <c:axId val="89851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89853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85331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85177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Web Visits Per Month - BU Main Sites</a:t>
            </a:r>
          </a:p>
        </c:rich>
      </c:tx>
      <c:layout>
        <c:manualLayout>
          <c:xMode val="edge"/>
          <c:yMode val="edge"/>
          <c:x val="0.17625913912368921"/>
          <c:y val="1.89702379747518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548994706985598"/>
          <c:y val="0.10709676456208314"/>
          <c:w val="0.83460949464012546"/>
          <c:h val="0.498714652956298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'Web Visits'!$C$1</c:f>
              <c:strCache>
                <c:ptCount val="1"/>
                <c:pt idx="0">
                  <c:v>July-15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'Web Visits'!$B$2:$B$8</c:f>
              <c:strCache>
                <c:ptCount val="7"/>
                <c:pt idx="0">
                  <c:v>aux.usc.edu</c:v>
                </c:pt>
                <c:pt idx="1">
                  <c:v>Bookstore</c:v>
                </c:pt>
                <c:pt idx="2">
                  <c:v>Housing</c:v>
                </c:pt>
                <c:pt idx="3">
                  <c:v>Hospitality</c:v>
                </c:pt>
                <c:pt idx="4">
                  <c:v>Transportation</c:v>
                </c:pt>
                <c:pt idx="5">
                  <c:v>BKS - Other (Flower shop)</c:v>
                </c:pt>
                <c:pt idx="6">
                  <c:v>Coliseum</c:v>
                </c:pt>
              </c:strCache>
            </c:strRef>
          </c:cat>
          <c:val>
            <c:numRef>
              <c:f>'Web Visits'!$C$2:$C$8</c:f>
              <c:numCache>
                <c:formatCode>#,##0</c:formatCode>
                <c:ptCount val="7"/>
                <c:pt idx="0">
                  <c:v>1106</c:v>
                </c:pt>
                <c:pt idx="1">
                  <c:v>35145</c:v>
                </c:pt>
                <c:pt idx="2">
                  <c:v>32448</c:v>
                </c:pt>
                <c:pt idx="3">
                  <c:v>9929</c:v>
                </c:pt>
                <c:pt idx="4">
                  <c:v>35464</c:v>
                </c:pt>
                <c:pt idx="5">
                  <c:v>0</c:v>
                </c:pt>
                <c:pt idx="6">
                  <c:v>50618</c:v>
                </c:pt>
              </c:numCache>
            </c:numRef>
          </c:val>
        </c:ser>
        <c:ser>
          <c:idx val="2"/>
          <c:order val="1"/>
          <c:tx>
            <c:strRef>
              <c:f>'Web Visits'!$D$1</c:f>
              <c:strCache>
                <c:ptCount val="1"/>
                <c:pt idx="0">
                  <c:v>Aug-15</c:v>
                </c:pt>
              </c:strCache>
            </c:strRef>
          </c:tx>
          <c:spPr>
            <a:solidFill>
              <a:srgbClr val="008000"/>
            </a:solidFill>
            <a:ln w="25400">
              <a:noFill/>
            </a:ln>
          </c:spPr>
          <c:invertIfNegative val="0"/>
          <c:cat>
            <c:strRef>
              <c:f>'Web Visits'!$B$2:$B$8</c:f>
              <c:strCache>
                <c:ptCount val="7"/>
                <c:pt idx="0">
                  <c:v>aux.usc.edu</c:v>
                </c:pt>
                <c:pt idx="1">
                  <c:v>Bookstore</c:v>
                </c:pt>
                <c:pt idx="2">
                  <c:v>Housing</c:v>
                </c:pt>
                <c:pt idx="3">
                  <c:v>Hospitality</c:v>
                </c:pt>
                <c:pt idx="4">
                  <c:v>Transportation</c:v>
                </c:pt>
                <c:pt idx="5">
                  <c:v>BKS - Other (Flower shop)</c:v>
                </c:pt>
                <c:pt idx="6">
                  <c:v>Coliseum</c:v>
                </c:pt>
              </c:strCache>
            </c:strRef>
          </c:cat>
          <c:val>
            <c:numRef>
              <c:f>'Web Visits'!$D$2:$D$8</c:f>
              <c:numCache>
                <c:formatCode>#,##0</c:formatCode>
                <c:ptCount val="7"/>
                <c:pt idx="0">
                  <c:v>1471</c:v>
                </c:pt>
                <c:pt idx="1">
                  <c:v>67113</c:v>
                </c:pt>
                <c:pt idx="2" formatCode="General">
                  <c:v>48694</c:v>
                </c:pt>
                <c:pt idx="3">
                  <c:v>20786</c:v>
                </c:pt>
                <c:pt idx="4" formatCode="General">
                  <c:v>61266</c:v>
                </c:pt>
                <c:pt idx="5">
                  <c:v>0</c:v>
                </c:pt>
                <c:pt idx="6">
                  <c:v>30901</c:v>
                </c:pt>
              </c:numCache>
            </c:numRef>
          </c:val>
        </c:ser>
        <c:ser>
          <c:idx val="0"/>
          <c:order val="2"/>
          <c:tx>
            <c:strRef>
              <c:f>'Web Visits'!$E$1</c:f>
              <c:strCache>
                <c:ptCount val="1"/>
                <c:pt idx="0">
                  <c:v>Sept-15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'Web Visits'!$B$2:$B$8</c:f>
              <c:strCache>
                <c:ptCount val="7"/>
                <c:pt idx="0">
                  <c:v>aux.usc.edu</c:v>
                </c:pt>
                <c:pt idx="1">
                  <c:v>Bookstore</c:v>
                </c:pt>
                <c:pt idx="2">
                  <c:v>Housing</c:v>
                </c:pt>
                <c:pt idx="3">
                  <c:v>Hospitality</c:v>
                </c:pt>
                <c:pt idx="4">
                  <c:v>Transportation</c:v>
                </c:pt>
                <c:pt idx="5">
                  <c:v>BKS - Other (Flower shop)</c:v>
                </c:pt>
                <c:pt idx="6">
                  <c:v>Coliseum</c:v>
                </c:pt>
              </c:strCache>
            </c:strRef>
          </c:cat>
          <c:val>
            <c:numRef>
              <c:f>'Web Visits'!$E$2:$E$8</c:f>
              <c:numCache>
                <c:formatCode>#,##0</c:formatCode>
                <c:ptCount val="7"/>
                <c:pt idx="0">
                  <c:v>1174</c:v>
                </c:pt>
                <c:pt idx="1">
                  <c:v>58125</c:v>
                </c:pt>
                <c:pt idx="2">
                  <c:v>23656</c:v>
                </c:pt>
                <c:pt idx="3">
                  <c:v>27710</c:v>
                </c:pt>
                <c:pt idx="4" formatCode="General">
                  <c:v>51261</c:v>
                </c:pt>
                <c:pt idx="5">
                  <c:v>0</c:v>
                </c:pt>
                <c:pt idx="6">
                  <c:v>37161</c:v>
                </c:pt>
              </c:numCache>
            </c:numRef>
          </c:val>
        </c:ser>
        <c:ser>
          <c:idx val="3"/>
          <c:order val="3"/>
          <c:tx>
            <c:strRef>
              <c:f>'Web Visits'!$F$1</c:f>
              <c:strCache>
                <c:ptCount val="1"/>
                <c:pt idx="0">
                  <c:v>Oct-15</c:v>
                </c:pt>
              </c:strCache>
            </c:strRef>
          </c:tx>
          <c:spPr>
            <a:solidFill>
              <a:srgbClr val="CC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'Web Visits'!$B$2:$B$8</c:f>
              <c:strCache>
                <c:ptCount val="7"/>
                <c:pt idx="0">
                  <c:v>aux.usc.edu</c:v>
                </c:pt>
                <c:pt idx="1">
                  <c:v>Bookstore</c:v>
                </c:pt>
                <c:pt idx="2">
                  <c:v>Housing</c:v>
                </c:pt>
                <c:pt idx="3">
                  <c:v>Hospitality</c:v>
                </c:pt>
                <c:pt idx="4">
                  <c:v>Transportation</c:v>
                </c:pt>
                <c:pt idx="5">
                  <c:v>BKS - Other (Flower shop)</c:v>
                </c:pt>
                <c:pt idx="6">
                  <c:v>Coliseum</c:v>
                </c:pt>
              </c:strCache>
            </c:strRef>
          </c:cat>
          <c:val>
            <c:numRef>
              <c:f>'Web Visits'!$F$2:$F$8</c:f>
              <c:numCache>
                <c:formatCode>#,##0</c:formatCode>
                <c:ptCount val="7"/>
                <c:pt idx="0">
                  <c:v>1169</c:v>
                </c:pt>
                <c:pt idx="1">
                  <c:v>39651</c:v>
                </c:pt>
                <c:pt idx="2">
                  <c:v>22324</c:v>
                </c:pt>
                <c:pt idx="3">
                  <c:v>29249</c:v>
                </c:pt>
                <c:pt idx="4" formatCode="General">
                  <c:v>46099</c:v>
                </c:pt>
                <c:pt idx="5">
                  <c:v>0</c:v>
                </c:pt>
                <c:pt idx="6">
                  <c:v>22025</c:v>
                </c:pt>
              </c:numCache>
            </c:numRef>
          </c:val>
        </c:ser>
        <c:ser>
          <c:idx val="4"/>
          <c:order val="4"/>
          <c:tx>
            <c:strRef>
              <c:f>'Web Visits'!$G$1</c:f>
              <c:strCache>
                <c:ptCount val="1"/>
                <c:pt idx="0">
                  <c:v>Nov-15</c:v>
                </c:pt>
              </c:strCache>
            </c:strRef>
          </c:tx>
          <c:invertIfNegative val="0"/>
          <c:cat>
            <c:strRef>
              <c:f>'Web Visits'!$B$2:$B$8</c:f>
              <c:strCache>
                <c:ptCount val="7"/>
                <c:pt idx="0">
                  <c:v>aux.usc.edu</c:v>
                </c:pt>
                <c:pt idx="1">
                  <c:v>Bookstore</c:v>
                </c:pt>
                <c:pt idx="2">
                  <c:v>Housing</c:v>
                </c:pt>
                <c:pt idx="3">
                  <c:v>Hospitality</c:v>
                </c:pt>
                <c:pt idx="4">
                  <c:v>Transportation</c:v>
                </c:pt>
                <c:pt idx="5">
                  <c:v>BKS - Other (Flower shop)</c:v>
                </c:pt>
                <c:pt idx="6">
                  <c:v>Coliseum</c:v>
                </c:pt>
              </c:strCache>
            </c:strRef>
          </c:cat>
          <c:val>
            <c:numRef>
              <c:f>'Web Visits'!$G$2:$G$8</c:f>
              <c:numCache>
                <c:formatCode>#,##0</c:formatCode>
                <c:ptCount val="7"/>
                <c:pt idx="0">
                  <c:v>952</c:v>
                </c:pt>
                <c:pt idx="1">
                  <c:v>57209</c:v>
                </c:pt>
                <c:pt idx="2">
                  <c:v>24016</c:v>
                </c:pt>
                <c:pt idx="3">
                  <c:v>29442</c:v>
                </c:pt>
                <c:pt idx="4">
                  <c:v>41236</c:v>
                </c:pt>
                <c:pt idx="5">
                  <c:v>0</c:v>
                </c:pt>
                <c:pt idx="6">
                  <c:v>25221</c:v>
                </c:pt>
              </c:numCache>
            </c:numRef>
          </c:val>
        </c:ser>
        <c:ser>
          <c:idx val="5"/>
          <c:order val="5"/>
          <c:tx>
            <c:strRef>
              <c:f>'Web Visits'!$H$1</c:f>
              <c:strCache>
                <c:ptCount val="1"/>
                <c:pt idx="0">
                  <c:v>Dec-15</c:v>
                </c:pt>
              </c:strCache>
            </c:strRef>
          </c:tx>
          <c:invertIfNegative val="0"/>
          <c:cat>
            <c:strRef>
              <c:f>'Web Visits'!$B$2:$B$8</c:f>
              <c:strCache>
                <c:ptCount val="7"/>
                <c:pt idx="0">
                  <c:v>aux.usc.edu</c:v>
                </c:pt>
                <c:pt idx="1">
                  <c:v>Bookstore</c:v>
                </c:pt>
                <c:pt idx="2">
                  <c:v>Housing</c:v>
                </c:pt>
                <c:pt idx="3">
                  <c:v>Hospitality</c:v>
                </c:pt>
                <c:pt idx="4">
                  <c:v>Transportation</c:v>
                </c:pt>
                <c:pt idx="5">
                  <c:v>BKS - Other (Flower shop)</c:v>
                </c:pt>
                <c:pt idx="6">
                  <c:v>Coliseum</c:v>
                </c:pt>
              </c:strCache>
            </c:strRef>
          </c:cat>
          <c:val>
            <c:numRef>
              <c:f>'Web Visits'!$H$2:$H$8</c:f>
              <c:numCache>
                <c:formatCode>#,##0</c:formatCode>
                <c:ptCount val="7"/>
                <c:pt idx="0">
                  <c:v>962</c:v>
                </c:pt>
                <c:pt idx="1">
                  <c:v>60248</c:v>
                </c:pt>
                <c:pt idx="2">
                  <c:v>20334</c:v>
                </c:pt>
                <c:pt idx="3">
                  <c:v>23070</c:v>
                </c:pt>
                <c:pt idx="4">
                  <c:v>30288</c:v>
                </c:pt>
                <c:pt idx="5">
                  <c:v>0</c:v>
                </c:pt>
                <c:pt idx="6">
                  <c:v>17835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191744"/>
        <c:axId val="90193280"/>
      </c:barChart>
      <c:catAx>
        <c:axId val="90191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0193280"/>
        <c:crosses val="autoZero"/>
        <c:auto val="1"/>
        <c:lblAlgn val="ctr"/>
        <c:lblOffset val="100"/>
        <c:noMultiLvlLbl val="0"/>
      </c:catAx>
      <c:valAx>
        <c:axId val="9019328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Number of Visits</a:t>
                </a:r>
              </a:p>
            </c:rich>
          </c:tx>
          <c:layout/>
          <c:overlay val="0"/>
          <c:spPr>
            <a:noFill/>
            <a:ln w="25400">
              <a:noFill/>
            </a:ln>
          </c:spPr>
        </c:title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01917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 w="3175">
            <a:solidFill>
              <a:srgbClr val="000000"/>
            </a:solidFill>
            <a:prstDash val="solid"/>
          </a:ln>
        </c:spPr>
        <c:txPr>
          <a:bodyPr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Web Visits Per Month - HSP Micro Sites</a:t>
            </a:r>
          </a:p>
        </c:rich>
      </c:tx>
      <c:layout>
        <c:manualLayout>
          <c:xMode val="edge"/>
          <c:yMode val="edge"/>
          <c:x val="0.1474822032138069"/>
          <c:y val="2.455346927787873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0187055943514431"/>
          <c:y val="0.11583880604606682"/>
          <c:w val="0.70143946492758769"/>
          <c:h val="0.470086451001708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'Web Visits'!$B$13</c:f>
              <c:strCache>
                <c:ptCount val="1"/>
                <c:pt idx="0">
                  <c:v>McKays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invertIfNegative val="0"/>
          <c:cat>
            <c:strRef>
              <c:f>'Web Visits'!$C$12:$H$12</c:f>
              <c:strCache>
                <c:ptCount val="6"/>
                <c:pt idx="0">
                  <c:v>July-15</c:v>
                </c:pt>
                <c:pt idx="1">
                  <c:v>Aug-15</c:v>
                </c:pt>
                <c:pt idx="2">
                  <c:v>Sept-15</c:v>
                </c:pt>
                <c:pt idx="3">
                  <c:v>Oct-15</c:v>
                </c:pt>
                <c:pt idx="4">
                  <c:v>Nov-15</c:v>
                </c:pt>
                <c:pt idx="5">
                  <c:v>Dec-15</c:v>
                </c:pt>
              </c:strCache>
            </c:strRef>
          </c:cat>
          <c:val>
            <c:numRef>
              <c:f>'Web Visits'!$C$13:$H$13</c:f>
              <c:numCache>
                <c:formatCode>General</c:formatCode>
                <c:ptCount val="6"/>
                <c:pt idx="0">
                  <c:v>1038</c:v>
                </c:pt>
                <c:pt idx="1">
                  <c:v>1258</c:v>
                </c:pt>
                <c:pt idx="2">
                  <c:v>1173</c:v>
                </c:pt>
                <c:pt idx="3">
                  <c:v>1383</c:v>
                </c:pt>
                <c:pt idx="4">
                  <c:v>1410</c:v>
                </c:pt>
                <c:pt idx="5">
                  <c:v>1010</c:v>
                </c:pt>
              </c:numCache>
            </c:numRef>
          </c:val>
        </c:ser>
        <c:ser>
          <c:idx val="1"/>
          <c:order val="1"/>
          <c:tx>
            <c:strRef>
              <c:f>'Web Visits'!$B$14</c:f>
              <c:strCache>
                <c:ptCount val="1"/>
                <c:pt idx="0">
                  <c:v>The Lab</c:v>
                </c:pt>
              </c:strCache>
            </c:strRef>
          </c:tx>
          <c:spPr>
            <a:solidFill>
              <a:srgbClr val="333399"/>
            </a:solidFill>
            <a:ln w="25400">
              <a:noFill/>
            </a:ln>
          </c:spPr>
          <c:invertIfNegative val="0"/>
          <c:cat>
            <c:strRef>
              <c:f>'Web Visits'!$C$12:$H$12</c:f>
              <c:strCache>
                <c:ptCount val="6"/>
                <c:pt idx="0">
                  <c:v>July-15</c:v>
                </c:pt>
                <c:pt idx="1">
                  <c:v>Aug-15</c:v>
                </c:pt>
                <c:pt idx="2">
                  <c:v>Sept-15</c:v>
                </c:pt>
                <c:pt idx="3">
                  <c:v>Oct-15</c:v>
                </c:pt>
                <c:pt idx="4">
                  <c:v>Nov-15</c:v>
                </c:pt>
                <c:pt idx="5">
                  <c:v>Dec-15</c:v>
                </c:pt>
              </c:strCache>
            </c:strRef>
          </c:cat>
          <c:val>
            <c:numRef>
              <c:f>'Web Visits'!$C$14:$H$14</c:f>
              <c:numCache>
                <c:formatCode>General</c:formatCode>
                <c:ptCount val="6"/>
                <c:pt idx="0" formatCode="#,##0">
                  <c:v>2258</c:v>
                </c:pt>
                <c:pt idx="1">
                  <c:v>2667</c:v>
                </c:pt>
                <c:pt idx="2">
                  <c:v>2731</c:v>
                </c:pt>
                <c:pt idx="3">
                  <c:v>2850</c:v>
                </c:pt>
                <c:pt idx="4">
                  <c:v>2708</c:v>
                </c:pt>
                <c:pt idx="5">
                  <c:v>1959</c:v>
                </c:pt>
              </c:numCache>
            </c:numRef>
          </c:val>
        </c:ser>
        <c:ser>
          <c:idx val="3"/>
          <c:order val="2"/>
          <c:tx>
            <c:strRef>
              <c:f>'Web Visits'!$B$15</c:f>
              <c:strCache>
                <c:ptCount val="1"/>
                <c:pt idx="0">
                  <c:v>Moreton Fig</c:v>
                </c:pt>
              </c:strCache>
            </c:strRef>
          </c:tx>
          <c:spPr>
            <a:solidFill>
              <a:srgbClr val="CCFFFF"/>
            </a:solidFill>
            <a:ln w="25400">
              <a:noFill/>
            </a:ln>
          </c:spPr>
          <c:invertIfNegative val="0"/>
          <c:cat>
            <c:strRef>
              <c:f>'Web Visits'!$C$12:$H$12</c:f>
              <c:strCache>
                <c:ptCount val="6"/>
                <c:pt idx="0">
                  <c:v>July-15</c:v>
                </c:pt>
                <c:pt idx="1">
                  <c:v>Aug-15</c:v>
                </c:pt>
                <c:pt idx="2">
                  <c:v>Sept-15</c:v>
                </c:pt>
                <c:pt idx="3">
                  <c:v>Oct-15</c:v>
                </c:pt>
                <c:pt idx="4">
                  <c:v>Nov-15</c:v>
                </c:pt>
                <c:pt idx="5">
                  <c:v>Dec-15</c:v>
                </c:pt>
              </c:strCache>
            </c:strRef>
          </c:cat>
          <c:val>
            <c:numRef>
              <c:f>'Web Visits'!$C$15:$H$15</c:f>
              <c:numCache>
                <c:formatCode>General</c:formatCode>
                <c:ptCount val="6"/>
                <c:pt idx="0">
                  <c:v>1114</c:v>
                </c:pt>
                <c:pt idx="1">
                  <c:v>1580</c:v>
                </c:pt>
                <c:pt idx="2">
                  <c:v>2056</c:v>
                </c:pt>
                <c:pt idx="3">
                  <c:v>1854</c:v>
                </c:pt>
                <c:pt idx="4">
                  <c:v>1504</c:v>
                </c:pt>
                <c:pt idx="5">
                  <c:v>1046</c:v>
                </c:pt>
              </c:numCache>
            </c:numRef>
          </c:val>
        </c:ser>
        <c:ser>
          <c:idx val="4"/>
          <c:order val="3"/>
          <c:tx>
            <c:strRef>
              <c:f>'Web Visits'!$B$16</c:f>
              <c:strCache>
                <c:ptCount val="1"/>
                <c:pt idx="0">
                  <c:v>Rosso Oro's Pizzeria</c:v>
                </c:pt>
              </c:strCache>
            </c:strRef>
          </c:tx>
          <c:spPr>
            <a:solidFill>
              <a:srgbClr val="660066"/>
            </a:solidFill>
            <a:ln w="25400">
              <a:noFill/>
            </a:ln>
          </c:spPr>
          <c:invertIfNegative val="0"/>
          <c:cat>
            <c:strRef>
              <c:f>'Web Visits'!$C$12:$H$12</c:f>
              <c:strCache>
                <c:ptCount val="6"/>
                <c:pt idx="0">
                  <c:v>July-15</c:v>
                </c:pt>
                <c:pt idx="1">
                  <c:v>Aug-15</c:v>
                </c:pt>
                <c:pt idx="2">
                  <c:v>Sept-15</c:v>
                </c:pt>
                <c:pt idx="3">
                  <c:v>Oct-15</c:v>
                </c:pt>
                <c:pt idx="4">
                  <c:v>Nov-15</c:v>
                </c:pt>
                <c:pt idx="5">
                  <c:v>Dec-15</c:v>
                </c:pt>
              </c:strCache>
            </c:strRef>
          </c:cat>
          <c:val>
            <c:numRef>
              <c:f>'Web Visits'!$C$16:$H$16</c:f>
              <c:numCache>
                <c:formatCode>#,##0</c:formatCode>
                <c:ptCount val="6"/>
                <c:pt idx="0" formatCode="General">
                  <c:v>490</c:v>
                </c:pt>
                <c:pt idx="1">
                  <c:v>522</c:v>
                </c:pt>
                <c:pt idx="2" formatCode="General">
                  <c:v>566</c:v>
                </c:pt>
                <c:pt idx="3" formatCode="General">
                  <c:v>630</c:v>
                </c:pt>
                <c:pt idx="4" formatCode="General">
                  <c:v>703</c:v>
                </c:pt>
                <c:pt idx="5" formatCode="General">
                  <c:v>514</c:v>
                </c:pt>
              </c:numCache>
            </c:numRef>
          </c:val>
        </c:ser>
        <c:ser>
          <c:idx val="6"/>
          <c:order val="4"/>
          <c:tx>
            <c:strRef>
              <c:f>'Web Visits'!$B$17</c:f>
              <c:strCache>
                <c:ptCount val="1"/>
                <c:pt idx="0">
                  <c:v>Seeds Marketplace</c:v>
                </c:pt>
              </c:strCache>
            </c:strRef>
          </c:tx>
          <c:invertIfNegative val="0"/>
          <c:cat>
            <c:strRef>
              <c:f>'Web Visits'!$C$12:$H$12</c:f>
              <c:strCache>
                <c:ptCount val="6"/>
                <c:pt idx="0">
                  <c:v>July-15</c:v>
                </c:pt>
                <c:pt idx="1">
                  <c:v>Aug-15</c:v>
                </c:pt>
                <c:pt idx="2">
                  <c:v>Sept-15</c:v>
                </c:pt>
                <c:pt idx="3">
                  <c:v>Oct-15</c:v>
                </c:pt>
                <c:pt idx="4">
                  <c:v>Nov-15</c:v>
                </c:pt>
                <c:pt idx="5">
                  <c:v>Dec-15</c:v>
                </c:pt>
              </c:strCache>
            </c:strRef>
          </c:cat>
          <c:val>
            <c:numRef>
              <c:f>'Web Visits'!$C$17:$H$17</c:f>
              <c:numCache>
                <c:formatCode>General</c:formatCode>
                <c:ptCount val="6"/>
                <c:pt idx="0">
                  <c:v>607</c:v>
                </c:pt>
                <c:pt idx="1">
                  <c:v>1020</c:v>
                </c:pt>
                <c:pt idx="2">
                  <c:v>1367</c:v>
                </c:pt>
                <c:pt idx="3">
                  <c:v>1336</c:v>
                </c:pt>
                <c:pt idx="4">
                  <c:v>1016</c:v>
                </c:pt>
                <c:pt idx="5">
                  <c:v>921</c:v>
                </c:pt>
              </c:numCache>
            </c:numRef>
          </c:val>
        </c:ser>
        <c:ser>
          <c:idx val="5"/>
          <c:order val="5"/>
          <c:tx>
            <c:strRef>
              <c:f>'Web Visits'!$B$18</c:f>
              <c:strCache>
                <c:ptCount val="1"/>
                <c:pt idx="0">
                  <c:v>Traditions</c:v>
                </c:pt>
              </c:strCache>
            </c:strRef>
          </c:tx>
          <c:spPr>
            <a:solidFill>
              <a:srgbClr val="FF8080"/>
            </a:solidFill>
            <a:ln w="25400">
              <a:noFill/>
            </a:ln>
          </c:spPr>
          <c:invertIfNegative val="0"/>
          <c:cat>
            <c:strRef>
              <c:f>'Web Visits'!$C$12:$H$12</c:f>
              <c:strCache>
                <c:ptCount val="6"/>
                <c:pt idx="0">
                  <c:v>July-15</c:v>
                </c:pt>
                <c:pt idx="1">
                  <c:v>Aug-15</c:v>
                </c:pt>
                <c:pt idx="2">
                  <c:v>Sept-15</c:v>
                </c:pt>
                <c:pt idx="3">
                  <c:v>Oct-15</c:v>
                </c:pt>
                <c:pt idx="4">
                  <c:v>Nov-15</c:v>
                </c:pt>
                <c:pt idx="5">
                  <c:v>Dec-15</c:v>
                </c:pt>
              </c:strCache>
            </c:strRef>
          </c:cat>
          <c:val>
            <c:numRef>
              <c:f>'Web Visits'!$C$18:$H$18</c:f>
              <c:numCache>
                <c:formatCode>General</c:formatCode>
                <c:ptCount val="6"/>
                <c:pt idx="0">
                  <c:v>486</c:v>
                </c:pt>
                <c:pt idx="1">
                  <c:v>975</c:v>
                </c:pt>
                <c:pt idx="2">
                  <c:v>1727</c:v>
                </c:pt>
                <c:pt idx="3">
                  <c:v>1241</c:v>
                </c:pt>
                <c:pt idx="4">
                  <c:v>1257</c:v>
                </c:pt>
                <c:pt idx="5">
                  <c:v>773</c:v>
                </c:pt>
              </c:numCache>
            </c:numRef>
          </c:val>
        </c:ser>
        <c:ser>
          <c:idx val="2"/>
          <c:order val="6"/>
          <c:tx>
            <c:strRef>
              <c:f>'Web Visits'!$B$19</c:f>
              <c:strCache>
                <c:ptCount val="1"/>
                <c:pt idx="0">
                  <c:v>The Edmondson</c:v>
                </c:pt>
              </c:strCache>
            </c:strRef>
          </c:tx>
          <c:invertIfNegative val="0"/>
          <c:cat>
            <c:strRef>
              <c:f>'Web Visits'!$C$12:$H$12</c:f>
              <c:strCache>
                <c:ptCount val="6"/>
                <c:pt idx="0">
                  <c:v>July-15</c:v>
                </c:pt>
                <c:pt idx="1">
                  <c:v>Aug-15</c:v>
                </c:pt>
                <c:pt idx="2">
                  <c:v>Sept-15</c:v>
                </c:pt>
                <c:pt idx="3">
                  <c:v>Oct-15</c:v>
                </c:pt>
                <c:pt idx="4">
                  <c:v>Nov-15</c:v>
                </c:pt>
                <c:pt idx="5">
                  <c:v>Dec-15</c:v>
                </c:pt>
              </c:strCache>
            </c:strRef>
          </c:cat>
          <c:val>
            <c:numRef>
              <c:f>'Web Visits'!$C$19:$H$19</c:f>
              <c:numCache>
                <c:formatCode>#,##0</c:formatCode>
                <c:ptCount val="6"/>
                <c:pt idx="0" formatCode="General">
                  <c:v>309</c:v>
                </c:pt>
                <c:pt idx="1">
                  <c:v>270</c:v>
                </c:pt>
                <c:pt idx="2" formatCode="General">
                  <c:v>234</c:v>
                </c:pt>
                <c:pt idx="3" formatCode="General">
                  <c:v>161</c:v>
                </c:pt>
                <c:pt idx="4" formatCode="General">
                  <c:v>163</c:v>
                </c:pt>
                <c:pt idx="5" formatCode="General">
                  <c:v>151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390720"/>
        <c:axId val="91392256"/>
      </c:barChart>
      <c:dateAx>
        <c:axId val="91390720"/>
        <c:scaling>
          <c:orientation val="minMax"/>
        </c:scaling>
        <c:delete val="0"/>
        <c:axPos val="b"/>
        <c:numFmt formatCode="mmm\-yy" sourceLinked="0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1392256"/>
        <c:crosses val="autoZero"/>
        <c:auto val="1"/>
        <c:lblOffset val="100"/>
        <c:baseTimeUnit val="months"/>
        <c:majorUnit val="1"/>
        <c:majorTimeUnit val="months"/>
        <c:minorUnit val="1"/>
        <c:minorTimeUnit val="months"/>
      </c:dateAx>
      <c:valAx>
        <c:axId val="9139225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Number of Visits</a:t>
                </a:r>
              </a:p>
            </c:rich>
          </c:tx>
          <c:layout>
            <c:manualLayout>
              <c:xMode val="edge"/>
              <c:yMode val="edge"/>
              <c:x val="8.6226657318863836E-2"/>
              <c:y val="0.2349684748068125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139072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 w="3175">
            <a:solidFill>
              <a:srgbClr val="000000"/>
            </a:solidFill>
            <a:prstDash val="solid"/>
          </a:ln>
        </c:spPr>
        <c:txPr>
          <a:bodyPr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0.47319</cdr:x>
      <cdr:y>0.44614</cdr:y>
    </cdr:from>
    <cdr:to>
      <cdr:x>0.48937</cdr:x>
      <cdr:y>0.48889</cdr:y>
    </cdr:to>
    <cdr:sp macro="" textlink="">
      <cdr:nvSpPr>
        <cdr:cNvPr id="614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479675" y="1604151"/>
          <a:ext cx="75295" cy="1808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IN" sz="1000" b="0" i="0" u="none" strike="noStrike" baseline="0">
              <a:solidFill>
                <a:srgbClr val="000000"/>
              </a:solidFill>
              <a:latin typeface="Calibri"/>
            </a:rPr>
            <a:t>       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0.4958</cdr:x>
      <cdr:y>0.42996</cdr:y>
    </cdr:from>
    <cdr:to>
      <cdr:x>0.51125</cdr:x>
      <cdr:y>0.46858</cdr:y>
    </cdr:to>
    <cdr:sp macro="" textlink="">
      <cdr:nvSpPr>
        <cdr:cNvPr id="614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479675" y="1604151"/>
          <a:ext cx="75295" cy="1808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IN" sz="1000" b="0" i="0" u="none" strike="noStrike" baseline="0">
              <a:solidFill>
                <a:srgbClr val="000000"/>
              </a:solidFill>
              <a:latin typeface="Calibri"/>
            </a:rPr>
            <a:t>       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0.26692</cdr:x>
      <cdr:y>0.08678</cdr:y>
    </cdr:from>
    <cdr:to>
      <cdr:x>0.80263</cdr:x>
      <cdr:y>0.16529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32214" y="571500"/>
          <a:ext cx="3878036" cy="517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0.19925</cdr:x>
      <cdr:y>0.09504</cdr:y>
    </cdr:from>
    <cdr:to>
      <cdr:x>0.80639</cdr:x>
      <cdr:y>0.19628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442357" y="625929"/>
          <a:ext cx="4395107" cy="666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100" b="1" i="0"/>
            <a:t>Bookstore Charts</a:t>
          </a:r>
        </a:p>
        <a:p xmlns:a="http://schemas.openxmlformats.org/drawingml/2006/main"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1" i="0"/>
            <a:t>10 Most Viewed Pages - </a:t>
          </a:r>
          <a:r>
            <a:rPr lang="en-US" sz="1100" b="1" i="0">
              <a:effectLst/>
            </a:rPr>
            <a:t>Dec</a:t>
          </a:r>
          <a:r>
            <a:rPr lang="en-US" b="1">
              <a:effectLst/>
            </a:rPr>
            <a:t>ember </a:t>
          </a:r>
          <a:r>
            <a:rPr lang="en-US" sz="1100" b="1" i="0" baseline="0">
              <a:effectLst/>
              <a:latin typeface="+mn-lt"/>
              <a:ea typeface="+mn-ea"/>
              <a:cs typeface="+mn-cs"/>
            </a:rPr>
            <a:t>2015</a:t>
          </a:r>
          <a:endParaRPr lang="en-US">
            <a:effectLst/>
          </a:endParaRPr>
        </a:p>
        <a:p xmlns:a="http://schemas.openxmlformats.org/drawingml/2006/main">
          <a:pPr algn="ctr"/>
          <a:endParaRPr lang="en-US" sz="1100" b="1" i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0.09771</cdr:x>
      <cdr:y>0.03646</cdr:y>
    </cdr:from>
    <cdr:to>
      <cdr:x>0.17604</cdr:x>
      <cdr:y>0.12484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47689" y="132135"/>
          <a:ext cx="439107" cy="3203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0.0899</cdr:x>
      <cdr:y>0.22479</cdr:y>
    </cdr:from>
    <cdr:to>
      <cdr:x>0.19695</cdr:x>
      <cdr:y>0.30419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89819" y="950654"/>
          <a:ext cx="583240" cy="3357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0.22203</cdr:x>
      <cdr:y>0.33108</cdr:y>
    </cdr:from>
    <cdr:to>
      <cdr:x>0.46154</cdr:x>
      <cdr:y>0.42342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209674" y="1400176"/>
          <a:ext cx="1304925" cy="3905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0.31875</cdr:x>
      <cdr:y>0.48423</cdr:y>
    </cdr:from>
    <cdr:to>
      <cdr:x>0.4411</cdr:x>
      <cdr:y>0.5518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736646" y="2047876"/>
          <a:ext cx="666599" cy="285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0.42984</cdr:x>
      <cdr:y>0.66216</cdr:y>
    </cdr:from>
    <cdr:to>
      <cdr:x>0.54879</cdr:x>
      <cdr:y>0.76802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341897" y="2800350"/>
          <a:ext cx="648076" cy="4476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0.54021</cdr:x>
      <cdr:y>0.69369</cdr:y>
    </cdr:from>
    <cdr:to>
      <cdr:x>0.69755</cdr:x>
      <cdr:y>0.78827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943224" y="2933701"/>
          <a:ext cx="857249" cy="3999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0.67832</cdr:x>
      <cdr:y>0.72128</cdr:y>
    </cdr:from>
    <cdr:to>
      <cdr:x>0.81818</cdr:x>
      <cdr:y>0.78435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695699" y="3050366"/>
          <a:ext cx="762000" cy="2667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0.15035</cdr:x>
      <cdr:y>0.84459</cdr:y>
    </cdr:from>
    <cdr:to>
      <cdr:x>0.23832</cdr:x>
      <cdr:y>0.90561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819149" y="3571877"/>
          <a:ext cx="479290" cy="258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0.26049</cdr:x>
      <cdr:y>0.84234</cdr:y>
    </cdr:from>
    <cdr:to>
      <cdr:x>0.35259</cdr:x>
      <cdr:y>0.91327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419224" y="3562352"/>
          <a:ext cx="501792" cy="299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0.39336</cdr:x>
      <cdr:y>0.84009</cdr:y>
    </cdr:from>
    <cdr:to>
      <cdr:x>0.50874</cdr:x>
      <cdr:y>0.90388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143147" y="3552839"/>
          <a:ext cx="628625" cy="269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0.4965</cdr:x>
      <cdr:y>0.84009</cdr:y>
    </cdr:from>
    <cdr:to>
      <cdr:x>0.58916</cdr:x>
      <cdr:y>0.91327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2705099" y="3552826"/>
          <a:ext cx="504824" cy="3094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0.60489</cdr:x>
      <cdr:y>0.84795</cdr:y>
    </cdr:from>
    <cdr:to>
      <cdr:x>0.68602</cdr:x>
      <cdr:y>0.90577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3295649" y="3586066"/>
          <a:ext cx="441994" cy="2445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0.73252</cdr:x>
      <cdr:y>0.84512</cdr:y>
    </cdr:from>
    <cdr:to>
      <cdr:x>0.8514</cdr:x>
      <cdr:y>0.90315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990974" y="3574098"/>
          <a:ext cx="647699" cy="2454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0.28571</cdr:x>
      <cdr:y>0.06667</cdr:y>
    </cdr:from>
    <cdr:to>
      <cdr:x>0.745</cdr:x>
      <cdr:y>0.16324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1676400" y="304800"/>
          <a:ext cx="2694838" cy="4415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TSP</a:t>
          </a:r>
          <a:r>
            <a:rPr lang="en-US" sz="1400" b="1" baseline="0" dirty="0">
              <a:latin typeface="Arial" panose="020B0604020202020204" pitchFamily="34" charset="0"/>
              <a:cs typeface="Arial" panose="020B0604020202020204" pitchFamily="34" charset="0"/>
            </a:rPr>
            <a:t> Mobile App Stats</a:t>
          </a:r>
          <a:endParaRPr lang="en-US" sz="14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5" tIns="48327" rIns="96655" bIns="48327" numCol="1" anchor="t" anchorCtr="0" compatLnSpc="1">
            <a:prstTxWarp prst="textNoShape">
              <a:avLst/>
            </a:prstTxWarp>
          </a:bodyPr>
          <a:lstStyle>
            <a:lvl1pPr algn="l" defTabSz="947738" eaLnBrk="0" hangingPunct="0">
              <a:defRPr sz="13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USC Auxiliary Services Central IT - Individual Accomplishments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5" tIns="48327" rIns="96655" bIns="48327" numCol="1" anchor="t" anchorCtr="0" compatLnSpc="1">
            <a:prstTxWarp prst="textNoShape">
              <a:avLst/>
            </a:prstTxWarp>
          </a:bodyPr>
          <a:lstStyle>
            <a:lvl1pPr defTabSz="947738" eaLnBrk="0" hangingPunct="0">
              <a:defRPr sz="13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/>
              <a:t>4, 2008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5" tIns="48327" rIns="96655" bIns="48327" numCol="1" anchor="b" anchorCtr="0" compatLnSpc="1">
            <a:prstTxWarp prst="textNoShape">
              <a:avLst/>
            </a:prstTxWarp>
          </a:bodyPr>
          <a:lstStyle>
            <a:lvl1pPr algn="l" defTabSz="947738" eaLnBrk="0" hangingPunct="0">
              <a:defRPr sz="13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5" tIns="48327" rIns="96655" bIns="48327" numCol="1" anchor="b" anchorCtr="0" compatLnSpc="1">
            <a:prstTxWarp prst="textNoShape">
              <a:avLst/>
            </a:prstTxWarp>
          </a:bodyPr>
          <a:lstStyle>
            <a:lvl1pPr defTabSz="947738" eaLnBrk="0" hangingPunct="0">
              <a:defRPr sz="1300" smtClean="0">
                <a:latin typeface="Arial" pitchFamily="34" charset="0"/>
              </a:defRPr>
            </a:lvl1pPr>
          </a:lstStyle>
          <a:p>
            <a:pPr>
              <a:defRPr/>
            </a:pPr>
            <a:fld id="{87B7D305-36A4-46D6-878E-DA5676E219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98011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5" tIns="48327" rIns="96655" bIns="48327" numCol="1" anchor="t" anchorCtr="0" compatLnSpc="1">
            <a:prstTxWarp prst="textNoShape">
              <a:avLst/>
            </a:prstTxWarp>
          </a:bodyPr>
          <a:lstStyle>
            <a:lvl1pPr algn="l" defTabSz="947738" eaLnBrk="0" hangingPunct="0">
              <a:defRPr sz="13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USC Auxiliary Services Central IT - Individual Accomplishments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5" tIns="48327" rIns="96655" bIns="48327" numCol="1" anchor="t" anchorCtr="0" compatLnSpc="1">
            <a:prstTxWarp prst="textNoShape">
              <a:avLst/>
            </a:prstTxWarp>
          </a:bodyPr>
          <a:lstStyle>
            <a:lvl1pPr defTabSz="947738" eaLnBrk="0" hangingPunct="0">
              <a:defRPr sz="13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May 4, 2008</a:t>
            </a:r>
            <a:endParaRPr lang="en-US" dirty="0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5" tIns="48327" rIns="96655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5" tIns="48327" rIns="96655" bIns="48327" numCol="1" anchor="b" anchorCtr="0" compatLnSpc="1">
            <a:prstTxWarp prst="textNoShape">
              <a:avLst/>
            </a:prstTxWarp>
          </a:bodyPr>
          <a:lstStyle>
            <a:lvl1pPr algn="l" defTabSz="947738" eaLnBrk="0" hangingPunct="0">
              <a:defRPr sz="13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655" tIns="48327" rIns="96655" bIns="48327" numCol="1" anchor="b" anchorCtr="0" compatLnSpc="1">
            <a:prstTxWarp prst="textNoShape">
              <a:avLst/>
            </a:prstTxWarp>
          </a:bodyPr>
          <a:lstStyle>
            <a:lvl1pPr defTabSz="947738" eaLnBrk="0" hangingPunct="0">
              <a:defRPr sz="1300" smtClean="0">
                <a:latin typeface="Arial" pitchFamily="34" charset="0"/>
              </a:defRPr>
            </a:lvl1pPr>
          </a:lstStyle>
          <a:p>
            <a:pPr>
              <a:defRPr/>
            </a:pPr>
            <a:fld id="{84AEAE91-1B8F-4D37-B433-D64624B42C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823030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96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 txBox="1">
            <a:spLocks noGrp="1"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5" tIns="48327" rIns="96655" bIns="48327" anchor="b"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7A72DE2C-2929-4C14-B938-3E69CE3A4360}" type="slidenum">
              <a:rPr lang="en-US" sz="1300">
                <a:latin typeface="Arial" pitchFamily="34" charset="0"/>
              </a:rPr>
              <a:pPr/>
              <a:t>1</a:t>
            </a:fld>
            <a:endParaRPr lang="en-US" sz="1300">
              <a:latin typeface="Arial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  <a:ea typeface="ＭＳ Ｐゴシック" pitchFamily="34" charset="-128"/>
              </a:rPr>
              <a:t>Boo</a:t>
            </a:r>
          </a:p>
        </p:txBody>
      </p:sp>
      <p:sp>
        <p:nvSpPr>
          <p:cNvPr id="52229" name="Date Placeholder 4"/>
          <p:cNvSpPr txBox="1">
            <a:spLocks noGrp="1"/>
          </p:cNvSpPr>
          <p:nvPr/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5" tIns="48327" rIns="96655" bIns="48327"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52230" name="Header Placeholder 5"/>
          <p:cNvSpPr txBox="1">
            <a:spLocks noGrp="1"/>
          </p:cNvSpPr>
          <p:nvPr/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5" tIns="48327" rIns="96655" bIns="48327"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</p:spTree>
    <p:extLst>
      <p:ext uri="{BB962C8B-B14F-4D97-AF65-F5344CB8AC3E}">
        <p14:creationId xmlns:p14="http://schemas.microsoft.com/office/powerpoint/2010/main" val="10676931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734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5734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57350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6337E290-DBD1-4F9B-BADE-7166859055DF}" type="slidenum">
              <a:rPr lang="en-US" sz="1300">
                <a:latin typeface="Arial" pitchFamily="34" charset="0"/>
              </a:rPr>
              <a:pPr/>
              <a:t>10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6260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837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5837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58374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48A6FE89-75AF-43E2-81B2-D3EEC14A037E}" type="slidenum">
              <a:rPr lang="en-US" sz="1300">
                <a:latin typeface="Arial" pitchFamily="34" charset="0"/>
              </a:rPr>
              <a:pPr/>
              <a:t>11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094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9396" name="Header Placeholder 3"/>
          <p:cNvSpPr txBox="1">
            <a:spLocks noGrp="1"/>
          </p:cNvSpPr>
          <p:nvPr/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5" tIns="48327" rIns="96655" bIns="48327"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59397" name="Date Placeholder 4"/>
          <p:cNvSpPr txBox="1">
            <a:spLocks noGrp="1"/>
          </p:cNvSpPr>
          <p:nvPr/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5" tIns="48327" rIns="96655" bIns="48327"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59398" name="Slide Number Placeholder 5"/>
          <p:cNvSpPr txBox="1">
            <a:spLocks noGrp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5" tIns="48327" rIns="96655" bIns="48327" anchor="b"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E648A77B-72DF-4781-B5E0-6CD0D051394F}" type="slidenum">
              <a:rPr lang="en-US" sz="1300">
                <a:latin typeface="Arial" pitchFamily="34" charset="0"/>
              </a:rPr>
              <a:pPr/>
              <a:t>12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5155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144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6144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61446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86D6F3F5-A3D0-4429-A826-EEA10A92B67E}" type="slidenum">
              <a:rPr lang="en-US" sz="1300">
                <a:latin typeface="Arial" pitchFamily="34" charset="0"/>
              </a:rPr>
              <a:pPr/>
              <a:t>13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0320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144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6144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61446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86D6F3F5-A3D0-4429-A826-EEA10A92B67E}" type="slidenum">
              <a:rPr lang="en-US" sz="1300">
                <a:latin typeface="Arial" pitchFamily="34" charset="0"/>
              </a:rPr>
              <a:pPr/>
              <a:t>14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2413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24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624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62470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49139013-2669-4446-8429-F080AC4C8B3C}" type="slidenum">
              <a:rPr lang="en-US" sz="1300">
                <a:latin typeface="Arial" pitchFamily="34" charset="0"/>
              </a:rPr>
              <a:pPr/>
              <a:t>16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8058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6451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6451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40DB5B50-7AC8-483C-83DB-3F013553E423}" type="slidenum">
              <a:rPr lang="en-US" sz="1300">
                <a:latin typeface="Arial" pitchFamily="34" charset="0"/>
              </a:rPr>
              <a:pPr/>
              <a:t>23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0235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6451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6451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40DB5B50-7AC8-483C-83DB-3F013553E423}" type="slidenum">
              <a:rPr lang="en-US" sz="1300">
                <a:latin typeface="Arial" pitchFamily="34" charset="0"/>
              </a:rPr>
              <a:pPr/>
              <a:t>24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0235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6451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6451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40DB5B50-7AC8-483C-83DB-3F013553E423}" type="slidenum">
              <a:rPr lang="en-US" sz="1300">
                <a:latin typeface="Arial" pitchFamily="34" charset="0"/>
              </a:rPr>
              <a:pPr/>
              <a:t>25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0235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6451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6451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40DB5B50-7AC8-483C-83DB-3F013553E423}" type="slidenum">
              <a:rPr lang="en-US" sz="1300">
                <a:latin typeface="Arial" pitchFamily="34" charset="0"/>
              </a:rPr>
              <a:pPr/>
              <a:t>26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023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53254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B0ED52AC-BB1A-4BD6-89A2-C7EBF9A5C10A}" type="slidenum">
              <a:rPr lang="en-US" sz="1300">
                <a:latin typeface="Arial" pitchFamily="34" charset="0"/>
              </a:rPr>
              <a:pPr/>
              <a:t>2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5091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6451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6451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40DB5B50-7AC8-483C-83DB-3F013553E423}" type="slidenum">
              <a:rPr lang="en-US" sz="1300">
                <a:latin typeface="Arial" pitchFamily="34" charset="0"/>
              </a:rPr>
              <a:pPr/>
              <a:t>27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0235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6451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6451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40DB5B50-7AC8-483C-83DB-3F013553E423}" type="slidenum">
              <a:rPr lang="en-US" sz="1300">
                <a:latin typeface="Arial" pitchFamily="34" charset="0"/>
              </a:rPr>
              <a:pPr/>
              <a:t>28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0235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6451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6451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40DB5B50-7AC8-483C-83DB-3F013553E423}" type="slidenum">
              <a:rPr lang="en-US" sz="1300">
                <a:latin typeface="Arial" pitchFamily="34" charset="0"/>
              </a:rPr>
              <a:pPr/>
              <a:t>29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0235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6451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6451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40DB5B50-7AC8-483C-83DB-3F013553E423}" type="slidenum">
              <a:rPr lang="en-US" sz="1300">
                <a:latin typeface="Arial" pitchFamily="34" charset="0"/>
              </a:rPr>
              <a:pPr/>
              <a:t>30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0235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6451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6451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40DB5B50-7AC8-483C-83DB-3F013553E423}" type="slidenum">
              <a:rPr lang="en-US" sz="1300">
                <a:latin typeface="Arial" pitchFamily="34" charset="0"/>
              </a:rPr>
              <a:pPr/>
              <a:t>31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02356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6451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6451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40DB5B50-7AC8-483C-83DB-3F013553E423}" type="slidenum">
              <a:rPr lang="en-US" sz="1300">
                <a:latin typeface="Arial" pitchFamily="34" charset="0"/>
              </a:rPr>
              <a:pPr/>
              <a:t>32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02356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6451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6451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40DB5B50-7AC8-483C-83DB-3F013553E423}" type="slidenum">
              <a:rPr lang="en-US" sz="1300">
                <a:latin typeface="Arial" pitchFamily="34" charset="0"/>
              </a:rPr>
              <a:pPr/>
              <a:t>33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023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427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5427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54278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7226C652-33B3-4DE2-BA9B-618EA08E59DD}" type="slidenum">
              <a:rPr lang="en-US" sz="1300">
                <a:latin typeface="Arial" pitchFamily="34" charset="0"/>
              </a:rPr>
              <a:pPr/>
              <a:t>3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9619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530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>
                <a:latin typeface="Arial" pitchFamily="34" charset="0"/>
              </a:rPr>
              <a:t>USC Auxiliary Services Central IT - Individual Accomplishments</a:t>
            </a:r>
          </a:p>
        </p:txBody>
      </p:sp>
      <p:sp>
        <p:nvSpPr>
          <p:cNvPr id="5530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r>
              <a:rPr lang="en-US" sz="1300" dirty="0" smtClean="0">
                <a:latin typeface="Arial" pitchFamily="34" charset="0"/>
              </a:rPr>
              <a:t>May </a:t>
            </a:r>
            <a:r>
              <a:rPr lang="en-US" sz="1300" dirty="0">
                <a:latin typeface="Arial" pitchFamily="34" charset="0"/>
              </a:rPr>
              <a:t>4, 2008</a:t>
            </a:r>
          </a:p>
        </p:txBody>
      </p:sp>
      <p:sp>
        <p:nvSpPr>
          <p:cNvPr id="55302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1pPr>
            <a:lvl2pPr marL="742950" indent="-28575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2pPr>
            <a:lvl3pPr marL="11430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3pPr>
            <a:lvl4pPr marL="16002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4pPr>
            <a:lvl5pPr marL="2057400" indent="-228600" defTabSz="947738" eaLnBrk="0" hangingPunct="0"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5pPr>
            <a:lvl6pPr marL="25146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6pPr>
            <a:lvl7pPr marL="29718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7pPr>
            <a:lvl8pPr marL="34290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8pPr>
            <a:lvl9pPr marL="3886200" indent="-228600" algn="r" defTabSz="947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Rounded MT Bold" pitchFamily="34" charset="0"/>
                <a:ea typeface="ＭＳ Ｐゴシック" pitchFamily="34" charset="-128"/>
              </a:defRPr>
            </a:lvl9pPr>
          </a:lstStyle>
          <a:p>
            <a:fld id="{E1705871-E69E-4384-9750-4C90976FADE4}" type="slidenum">
              <a:rPr lang="en-US" sz="1300">
                <a:latin typeface="Arial" pitchFamily="34" charset="0"/>
              </a:rPr>
              <a:pPr/>
              <a:t>4</a:t>
            </a:fld>
            <a:endParaRPr lang="en-US" sz="13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735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USC Auxiliary Services Central IT - Individual Accomplishments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4, 2008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EAE91-1B8F-4D37-B433-D64624B42C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137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USC Auxiliary Services Central IT - Individual Accomplishments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4, 2008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EAE91-1B8F-4D37-B433-D64624B42C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2156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USC Auxiliary Services Central IT - Individual Accomplishments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4, 2008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EAE91-1B8F-4D37-B433-D64624B42C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9839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USC Auxiliary Services Central IT - Individual Accomplishments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4, 2008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EAE91-1B8F-4D37-B433-D64624B42C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497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USC Auxiliary Services Central IT - Individual Accomplishments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4, 2008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AEAE91-1B8F-4D37-B433-D64624B42C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726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latin typeface="Verdana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55338179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1860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58050" y="609600"/>
            <a:ext cx="15049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43200" y="609600"/>
            <a:ext cx="43624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197912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743200" y="609600"/>
            <a:ext cx="6019800" cy="556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48250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609600"/>
            <a:ext cx="6019800" cy="76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676400"/>
            <a:ext cx="6019800" cy="4495800"/>
          </a:xfrm>
        </p:spPr>
        <p:txBody>
          <a:bodyPr/>
          <a:lstStyle>
            <a:lvl1pPr>
              <a:defRPr>
                <a:latin typeface="Verdana" pitchFamily="34" charset="0"/>
              </a:defRPr>
            </a:lvl1pPr>
            <a:lvl2pPr>
              <a:defRPr>
                <a:latin typeface="Verdana" pitchFamily="34" charset="0"/>
              </a:defRPr>
            </a:lvl2pPr>
            <a:lvl3pPr>
              <a:defRPr>
                <a:latin typeface="Verdana" pitchFamily="34" charset="0"/>
              </a:defRPr>
            </a:lvl3pPr>
            <a:lvl4pPr>
              <a:defRPr>
                <a:latin typeface="Verdana" pitchFamily="34" charset="0"/>
              </a:defRPr>
            </a:lvl4pPr>
            <a:lvl5pPr>
              <a:defRPr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0179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671896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3200" y="2362200"/>
            <a:ext cx="2933700" cy="3810000"/>
          </a:xfrm>
        </p:spPr>
        <p:txBody>
          <a:bodyPr/>
          <a:lstStyle>
            <a:lvl1pPr>
              <a:defRPr sz="2800">
                <a:latin typeface="Verdana" pitchFamily="34" charset="0"/>
              </a:defRPr>
            </a:lvl1pPr>
            <a:lvl2pPr>
              <a:defRPr sz="2400">
                <a:latin typeface="Verdana" pitchFamily="34" charset="0"/>
              </a:defRPr>
            </a:lvl2pPr>
            <a:lvl3pPr>
              <a:defRPr sz="2000">
                <a:latin typeface="Verdana" pitchFamily="34" charset="0"/>
              </a:defRPr>
            </a:lvl3pPr>
            <a:lvl4pPr>
              <a:defRPr sz="1800">
                <a:latin typeface="Verdana" pitchFamily="34" charset="0"/>
              </a:defRPr>
            </a:lvl4pPr>
            <a:lvl5pPr>
              <a:defRPr sz="1800">
                <a:latin typeface="Verdan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9300" y="2362200"/>
            <a:ext cx="2933700" cy="3810000"/>
          </a:xfrm>
        </p:spPr>
        <p:txBody>
          <a:bodyPr/>
          <a:lstStyle>
            <a:lvl1pPr>
              <a:defRPr sz="2800">
                <a:latin typeface="Verdana" pitchFamily="34" charset="0"/>
              </a:defRPr>
            </a:lvl1pPr>
            <a:lvl2pPr>
              <a:defRPr sz="2400">
                <a:latin typeface="Verdana" pitchFamily="34" charset="0"/>
              </a:defRPr>
            </a:lvl2pPr>
            <a:lvl3pPr>
              <a:defRPr sz="2000">
                <a:latin typeface="Verdana" pitchFamily="34" charset="0"/>
              </a:defRPr>
            </a:lvl3pPr>
            <a:lvl4pPr>
              <a:defRPr sz="1800">
                <a:latin typeface="Verdana" pitchFamily="34" charset="0"/>
              </a:defRPr>
            </a:lvl4pPr>
            <a:lvl5pPr>
              <a:defRPr sz="1800">
                <a:latin typeface="Verdan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19612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65799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15985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838963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598011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982622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43200" y="609600"/>
            <a:ext cx="6019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3200" y="2362200"/>
            <a:ext cx="60198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695" r:id="rId12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Impact" pitchFamily="-96" charset="0"/>
          <a:ea typeface="ＭＳ Ｐゴシック" pitchFamily="-96" charset="-128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Impact" pitchFamily="-96" charset="0"/>
          <a:ea typeface="ＭＳ Ｐゴシック" pitchFamily="-96" charset="-128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Impact" pitchFamily="-96" charset="0"/>
          <a:ea typeface="ＭＳ Ｐゴシック" pitchFamily="-96" charset="-128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Impact" pitchFamily="-96" charset="0"/>
          <a:ea typeface="ＭＳ Ｐゴシック" pitchFamily="-96" charset="-128"/>
          <a:cs typeface="ＭＳ Ｐゴシック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Impact" pitchFamily="-96" charset="0"/>
          <a:ea typeface="ＭＳ Ｐゴシック" pitchFamily="-96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Impact" pitchFamily="-96" charset="0"/>
          <a:ea typeface="ＭＳ Ｐゴシック" pitchFamily="-96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Impact" pitchFamily="-96" charset="0"/>
          <a:ea typeface="ＭＳ Ｐゴシック" pitchFamily="-96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Impact" pitchFamily="-96" charset="0"/>
          <a:ea typeface="ＭＳ Ｐゴシック" pitchFamily="-96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Verdana" pitchFamily="34" charset="0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Verdana" pitchFamily="34" charset="0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Verdana" pitchFamily="34" charset="0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Verdana" pitchFamily="34" charset="0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Verdana" pitchFamily="34" charset="0"/>
          <a:ea typeface="+mn-ea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743200" y="1600200"/>
            <a:ext cx="5867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4800" dirty="0">
              <a:latin typeface="Bombardier" charset="0"/>
            </a:endParaRPr>
          </a:p>
          <a:p>
            <a:pPr algn="ctr"/>
            <a:endParaRPr lang="en-US" sz="4800" dirty="0">
              <a:latin typeface="Bombardier" charset="0"/>
            </a:endParaRPr>
          </a:p>
          <a:p>
            <a:pPr algn="ctr"/>
            <a:r>
              <a:rPr lang="en-US" sz="4800" b="1" dirty="0" smtClean="0">
                <a:latin typeface="Bombardier" charset="0"/>
              </a:rPr>
              <a:t/>
            </a:r>
            <a:br>
              <a:rPr lang="en-US" sz="4800" b="1" dirty="0" smtClean="0">
                <a:latin typeface="Bombardier" charset="0"/>
              </a:rPr>
            </a:br>
            <a:r>
              <a:rPr lang="en-US" sz="4800" b="1" dirty="0" smtClean="0">
                <a:latin typeface="Bombardier" charset="0"/>
              </a:rPr>
              <a:t>AS </a:t>
            </a:r>
            <a:r>
              <a:rPr lang="en-US" sz="4800" b="1" dirty="0">
                <a:latin typeface="Bombardier" charset="0"/>
              </a:rPr>
              <a:t>IT MONTHLY REPORTS</a:t>
            </a:r>
          </a:p>
          <a:p>
            <a:pPr algn="ctr"/>
            <a:endParaRPr lang="en-US" sz="4800" dirty="0">
              <a:latin typeface="Bombardier" charset="0"/>
            </a:endParaRPr>
          </a:p>
          <a:p>
            <a:pPr algn="ctr"/>
            <a:r>
              <a:rPr lang="en-US" sz="3600" dirty="0">
                <a:latin typeface="Bombardier" charset="0"/>
              </a:rPr>
              <a:t>For </a:t>
            </a:r>
            <a:r>
              <a:rPr lang="en-US" sz="3600" dirty="0" smtClean="0">
                <a:latin typeface="Bombardier" charset="0"/>
              </a:rPr>
              <a:t>December 2015</a:t>
            </a:r>
            <a:endParaRPr lang="en-US" sz="3600" dirty="0">
              <a:latin typeface="Bombardier" charset="0"/>
            </a:endParaRPr>
          </a:p>
          <a:p>
            <a:pPr algn="ctr"/>
            <a:r>
              <a:rPr lang="en-US" sz="3600" dirty="0">
                <a:latin typeface="Bombardier" charset="0"/>
              </a:rPr>
              <a:t/>
            </a:r>
            <a:br>
              <a:rPr lang="en-US" sz="3600" dirty="0">
                <a:latin typeface="Bombardier" charset="0"/>
              </a:rPr>
            </a:br>
            <a:endParaRPr lang="en-US" dirty="0">
              <a:latin typeface="Bombardier" charset="0"/>
            </a:endParaRPr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2743200" y="609600"/>
            <a:ext cx="6019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4400" dirty="0">
                <a:solidFill>
                  <a:srgbClr val="FFCC66"/>
                </a:solidFill>
                <a:latin typeface="Impact" pitchFamily="34" charset="0"/>
              </a:rPr>
              <a:t>AUXILIARY</a:t>
            </a:r>
            <a:r>
              <a:rPr lang="en-US" sz="4400" dirty="0">
                <a:latin typeface="Impact" pitchFamily="34" charset="0"/>
              </a:rPr>
              <a:t>SERVICES</a:t>
            </a:r>
            <a:br>
              <a:rPr lang="en-US" sz="4400" dirty="0">
                <a:latin typeface="Impact" pitchFamily="34" charset="0"/>
              </a:rPr>
            </a:br>
            <a:r>
              <a:rPr lang="en-US" sz="3200" dirty="0" smtClean="0">
                <a:latin typeface="Impact" pitchFamily="34" charset="0"/>
              </a:rPr>
              <a:t>I </a:t>
            </a:r>
            <a:r>
              <a:rPr lang="en-US" sz="3200" dirty="0">
                <a:latin typeface="Impact" pitchFamily="34" charset="0"/>
              </a:rPr>
              <a:t>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743200" y="609600"/>
            <a:ext cx="6019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350838" indent="-341313" algn="ctr" eaLnBrk="0" hangingPunct="0">
              <a:spcBef>
                <a:spcPct val="20000"/>
              </a:spcBef>
            </a:pP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>
                <a:latin typeface="Impact" pitchFamily="34" charset="0"/>
              </a:rPr>
              <a:t>Website </a:t>
            </a:r>
            <a:r>
              <a:rPr lang="en-US" sz="2800" dirty="0" smtClean="0">
                <a:latin typeface="Impact" pitchFamily="34" charset="0"/>
              </a:rPr>
              <a:t>Reports</a:t>
            </a:r>
          </a:p>
          <a:p>
            <a:pPr marL="350838" indent="-341313" algn="ctr" eaLnBrk="0" hangingPunct="0">
              <a:spcBef>
                <a:spcPct val="20000"/>
              </a:spcBef>
            </a:pPr>
            <a:r>
              <a:rPr lang="en-US" sz="2800" dirty="0" smtClean="0">
                <a:latin typeface="Impact" pitchFamily="34" charset="0"/>
              </a:rPr>
              <a:t>December 2015</a:t>
            </a:r>
            <a:endParaRPr lang="en-US" sz="2800" dirty="0">
              <a:latin typeface="Impact" pitchFamily="34" charset="0"/>
            </a:endParaRPr>
          </a:p>
          <a:p>
            <a:pPr marL="350838" indent="-341313" algn="ctr" eaLnBrk="0" hangingPunct="0">
              <a:spcBef>
                <a:spcPct val="20000"/>
              </a:spcBef>
            </a:pPr>
            <a:endParaRPr lang="en-US" sz="2800" dirty="0">
              <a:latin typeface="Impact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9950858"/>
              </p:ext>
            </p:extLst>
          </p:nvPr>
        </p:nvGraphicFramePr>
        <p:xfrm>
          <a:off x="2667000" y="1676400"/>
          <a:ext cx="6370982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2743200" y="609600"/>
            <a:ext cx="6019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350838" indent="-341313" algn="ctr" eaLnBrk="0" hangingPunct="0">
              <a:spcBef>
                <a:spcPct val="20000"/>
              </a:spcBef>
            </a:pP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>
                <a:latin typeface="Impact" pitchFamily="34" charset="0"/>
              </a:rPr>
              <a:t>Website </a:t>
            </a:r>
            <a:r>
              <a:rPr lang="en-US" sz="2800" dirty="0" smtClean="0">
                <a:latin typeface="Impact" pitchFamily="34" charset="0"/>
              </a:rPr>
              <a:t>Reports</a:t>
            </a:r>
          </a:p>
          <a:p>
            <a:pPr marL="350838" indent="-341313" algn="ctr" eaLnBrk="0" hangingPunct="0">
              <a:spcBef>
                <a:spcPct val="20000"/>
              </a:spcBef>
            </a:pPr>
            <a:r>
              <a:rPr lang="en-US" sz="2800" dirty="0" smtClean="0">
                <a:latin typeface="Impact" pitchFamily="34" charset="0"/>
              </a:rPr>
              <a:t>       December 2015</a:t>
            </a:r>
            <a:endParaRPr lang="en-US" sz="2800" dirty="0">
              <a:latin typeface="Impact" pitchFamily="34" charset="0"/>
            </a:endParaRPr>
          </a:p>
          <a:p>
            <a:pPr marL="350838" indent="-341313" algn="ctr" eaLnBrk="0" hangingPunct="0">
              <a:spcBef>
                <a:spcPct val="20000"/>
              </a:spcBef>
            </a:pPr>
            <a:endParaRPr lang="en-US" sz="2800" dirty="0">
              <a:latin typeface="Impact" pitchFamily="34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3100988"/>
              </p:ext>
            </p:extLst>
          </p:nvPr>
        </p:nvGraphicFramePr>
        <p:xfrm>
          <a:off x="2590800" y="1752600"/>
          <a:ext cx="6460822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2743200" y="609600"/>
            <a:ext cx="6019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350838" indent="-341313" algn="ctr" eaLnBrk="0" hangingPunct="0">
              <a:spcBef>
                <a:spcPct val="20000"/>
              </a:spcBef>
            </a:pP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>
                <a:latin typeface="Impact" pitchFamily="34" charset="0"/>
              </a:rPr>
              <a:t>Website </a:t>
            </a:r>
            <a:r>
              <a:rPr lang="en-US" sz="2800" dirty="0" smtClean="0">
                <a:latin typeface="Impact" pitchFamily="34" charset="0"/>
              </a:rPr>
              <a:t>Reports</a:t>
            </a:r>
          </a:p>
          <a:p>
            <a:pPr marL="350838" indent="-341313" algn="ctr" eaLnBrk="0" hangingPunct="0">
              <a:spcBef>
                <a:spcPct val="20000"/>
              </a:spcBef>
            </a:pPr>
            <a:r>
              <a:rPr lang="en-US" sz="2800" dirty="0" smtClean="0">
                <a:latin typeface="Impact" pitchFamily="34" charset="0"/>
              </a:rPr>
              <a:t>       December 2015</a:t>
            </a:r>
            <a:endParaRPr lang="en-US" sz="2800" dirty="0">
              <a:latin typeface="Impact" pitchFamily="34" charset="0"/>
            </a:endParaRPr>
          </a:p>
          <a:p>
            <a:pPr marL="350838" indent="-341313" algn="ctr" eaLnBrk="0" hangingPunct="0">
              <a:spcBef>
                <a:spcPct val="20000"/>
              </a:spcBef>
            </a:pPr>
            <a:endParaRPr lang="en-US" sz="2800" dirty="0">
              <a:latin typeface="Impact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276600" y="2286000"/>
            <a:ext cx="54864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50838" indent="-341313" algn="l" eaLnBrk="0" hangingPunct="0">
              <a:spcBef>
                <a:spcPct val="20000"/>
              </a:spcBef>
            </a:pPr>
            <a:endParaRPr lang="en-US" sz="1800">
              <a:latin typeface="Verdana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8787199"/>
              </p:ext>
            </p:extLst>
          </p:nvPr>
        </p:nvGraphicFramePr>
        <p:xfrm>
          <a:off x="2667000" y="1676400"/>
          <a:ext cx="6286801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2667000" y="609600"/>
            <a:ext cx="6019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350838" indent="-341313" algn="ctr" eaLnBrk="0" hangingPunct="0">
              <a:spcBef>
                <a:spcPct val="20000"/>
              </a:spcBef>
            </a:pP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>
                <a:latin typeface="Impact" pitchFamily="34" charset="0"/>
              </a:rPr>
              <a:t>Website </a:t>
            </a:r>
            <a:r>
              <a:rPr lang="en-US" sz="2800" dirty="0" smtClean="0">
                <a:latin typeface="Impact" pitchFamily="34" charset="0"/>
              </a:rPr>
              <a:t>Reports</a:t>
            </a:r>
          </a:p>
          <a:p>
            <a:pPr marL="350838" indent="-341313" algn="ctr" eaLnBrk="0" hangingPunct="0">
              <a:spcBef>
                <a:spcPct val="20000"/>
              </a:spcBef>
            </a:pPr>
            <a:r>
              <a:rPr lang="en-US" sz="2800" dirty="0" smtClean="0">
                <a:latin typeface="Impact" pitchFamily="34" charset="0"/>
              </a:rPr>
              <a:t>      December 2015</a:t>
            </a:r>
            <a:endParaRPr lang="en-US" sz="2800" dirty="0">
              <a:latin typeface="Impact" pitchFamily="34" charset="0"/>
            </a:endParaRPr>
          </a:p>
          <a:p>
            <a:pPr marL="350838" indent="-341313" algn="ctr" eaLnBrk="0" hangingPunct="0">
              <a:spcBef>
                <a:spcPct val="20000"/>
              </a:spcBef>
            </a:pPr>
            <a:endParaRPr lang="en-US" sz="2800" dirty="0">
              <a:latin typeface="Impact" pitchFamily="34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0376258"/>
              </p:ext>
            </p:extLst>
          </p:nvPr>
        </p:nvGraphicFramePr>
        <p:xfrm>
          <a:off x="2514600" y="1905000"/>
          <a:ext cx="6480326" cy="3950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2743200" y="609600"/>
            <a:ext cx="6019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350838" indent="-341313" algn="ctr" eaLnBrk="0" hangingPunct="0">
              <a:spcBef>
                <a:spcPct val="20000"/>
              </a:spcBef>
            </a:pP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>
                <a:latin typeface="Impact" pitchFamily="34" charset="0"/>
              </a:rPr>
              <a:t>Website </a:t>
            </a:r>
            <a:r>
              <a:rPr lang="en-US" sz="2800" dirty="0" smtClean="0">
                <a:latin typeface="Impact" pitchFamily="34" charset="0"/>
              </a:rPr>
              <a:t>Reports</a:t>
            </a:r>
          </a:p>
          <a:p>
            <a:pPr marL="350838" indent="-341313" algn="ctr" eaLnBrk="0" hangingPunct="0">
              <a:spcBef>
                <a:spcPct val="20000"/>
              </a:spcBef>
            </a:pPr>
            <a:r>
              <a:rPr lang="en-US" sz="2800" dirty="0" smtClean="0">
                <a:latin typeface="Impact" pitchFamily="34" charset="0"/>
              </a:rPr>
              <a:t>      December 2015</a:t>
            </a:r>
            <a:endParaRPr lang="en-US" sz="2800" dirty="0">
              <a:latin typeface="Impact" pitchFamily="34" charset="0"/>
            </a:endParaRPr>
          </a:p>
          <a:p>
            <a:pPr marL="350838" indent="-341313" algn="ctr" eaLnBrk="0" hangingPunct="0">
              <a:spcBef>
                <a:spcPct val="20000"/>
              </a:spcBef>
            </a:pPr>
            <a:endParaRPr lang="en-US" sz="2800" dirty="0">
              <a:latin typeface="Impact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971800" y="2286000"/>
            <a:ext cx="5791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50838" indent="-341313" algn="l" eaLnBrk="0" hangingPunct="0">
              <a:spcBef>
                <a:spcPct val="20000"/>
              </a:spcBef>
            </a:pPr>
            <a:endParaRPr lang="en-US" sz="1800">
              <a:latin typeface="Verdana" pitchFamily="34" charset="0"/>
            </a:endParaRPr>
          </a:p>
          <a:p>
            <a:pPr marL="350838" indent="-341313" algn="l" eaLnBrk="0" hangingPunct="0">
              <a:spcBef>
                <a:spcPct val="20000"/>
              </a:spcBef>
              <a:buFontTx/>
              <a:buChar char="•"/>
            </a:pPr>
            <a:endParaRPr lang="en-US" sz="2000">
              <a:latin typeface="Verdana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5475550"/>
              </p:ext>
            </p:extLst>
          </p:nvPr>
        </p:nvGraphicFramePr>
        <p:xfrm>
          <a:off x="2469092" y="1600200"/>
          <a:ext cx="6568016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628264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50838" indent="-341313">
              <a:spcBef>
                <a:spcPct val="20000"/>
              </a:spcBef>
            </a:pPr>
            <a:r>
              <a:rPr lang="en-US" sz="4000" dirty="0" smtClean="0">
                <a:solidFill>
                  <a:srgbClr val="FFCC66"/>
                </a:solidFill>
                <a:latin typeface="Impact" pitchFamily="34" charset="0"/>
              </a:rPr>
              <a:t/>
            </a:r>
            <a:br>
              <a:rPr lang="en-US" sz="4000" dirty="0" smtClean="0">
                <a:solidFill>
                  <a:srgbClr val="FFCC66"/>
                </a:solidFill>
                <a:latin typeface="Impact" pitchFamily="34" charset="0"/>
              </a:rPr>
            </a:br>
            <a:r>
              <a:rPr lang="en-US" sz="2800" dirty="0" smtClean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 smtClean="0">
                <a:latin typeface="Impact" pitchFamily="34" charset="0"/>
              </a:rPr>
              <a:t>AUXILIARYSERVICES</a:t>
            </a:r>
            <a:r>
              <a:rPr lang="en-US" sz="2800" dirty="0" smtClean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>
                <a:latin typeface="Impact" pitchFamily="34" charset="0"/>
              </a:rPr>
              <a:t>Website Reports</a:t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>
                <a:latin typeface="Impact" pitchFamily="34" charset="0"/>
              </a:rPr>
              <a:t>     </a:t>
            </a:r>
            <a:r>
              <a:rPr lang="en-US" sz="2800" dirty="0" smtClean="0">
                <a:latin typeface="Impact" pitchFamily="34" charset="0"/>
              </a:rPr>
              <a:t>December 2015</a:t>
            </a:r>
            <a:r>
              <a:rPr lang="en-US" dirty="0">
                <a:latin typeface="Impact" pitchFamily="34" charset="0"/>
              </a:rPr>
              <a:t/>
            </a:r>
            <a:br>
              <a:rPr lang="en-US" dirty="0">
                <a:latin typeface="Impact" pitchFamily="34" charset="0"/>
              </a:rPr>
            </a:b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1655070"/>
              </p:ext>
            </p:extLst>
          </p:nvPr>
        </p:nvGraphicFramePr>
        <p:xfrm>
          <a:off x="2286000" y="1828800"/>
          <a:ext cx="6733117" cy="4582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1182579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2743200" y="609600"/>
            <a:ext cx="6019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350838" indent="-341313" algn="ctr" eaLnBrk="0" hangingPunct="0">
              <a:spcBef>
                <a:spcPct val="20000"/>
              </a:spcBef>
            </a:pP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>
                <a:latin typeface="Impact" pitchFamily="34" charset="0"/>
              </a:rPr>
              <a:t>Website </a:t>
            </a:r>
            <a:r>
              <a:rPr lang="en-US" sz="2800" dirty="0" smtClean="0">
                <a:latin typeface="Impact" pitchFamily="34" charset="0"/>
              </a:rPr>
              <a:t>Reports</a:t>
            </a:r>
          </a:p>
          <a:p>
            <a:pPr marL="350838" indent="-341313" algn="ctr" eaLnBrk="0" hangingPunct="0">
              <a:spcBef>
                <a:spcPct val="20000"/>
              </a:spcBef>
            </a:pPr>
            <a:r>
              <a:rPr lang="en-US" sz="2800" dirty="0" smtClean="0">
                <a:latin typeface="Impact" pitchFamily="34" charset="0"/>
              </a:rPr>
              <a:t>      December 2015</a:t>
            </a:r>
            <a:endParaRPr lang="en-US" sz="2800" dirty="0">
              <a:latin typeface="Impact" pitchFamily="34" charset="0"/>
            </a:endParaRPr>
          </a:p>
          <a:p>
            <a:pPr marL="350838" indent="-341313" algn="ctr" eaLnBrk="0" hangingPunct="0">
              <a:spcBef>
                <a:spcPct val="20000"/>
              </a:spcBef>
            </a:pPr>
            <a:endParaRPr lang="en-US" sz="2800" dirty="0">
              <a:latin typeface="Impact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971800" y="2286000"/>
            <a:ext cx="5791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50838" indent="-341313" algn="l" eaLnBrk="0" hangingPunct="0">
              <a:spcBef>
                <a:spcPct val="20000"/>
              </a:spcBef>
              <a:buFontTx/>
              <a:buChar char="•"/>
            </a:pPr>
            <a:endParaRPr lang="en-US" sz="2000">
              <a:latin typeface="Verdana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9462201"/>
              </p:ext>
            </p:extLst>
          </p:nvPr>
        </p:nvGraphicFramePr>
        <p:xfrm>
          <a:off x="2620565" y="1702904"/>
          <a:ext cx="6493669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609600"/>
            <a:ext cx="6019800" cy="1066800"/>
          </a:xfrm>
        </p:spPr>
        <p:txBody>
          <a:bodyPr/>
          <a:lstStyle/>
          <a:p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Website Reports</a:t>
            </a:r>
            <a:br>
              <a:rPr lang="en-US" sz="2800" dirty="0" smtClean="0"/>
            </a:br>
            <a:r>
              <a:rPr lang="en-US" sz="2800" dirty="0" smtClean="0"/>
              <a:t>   </a:t>
            </a:r>
            <a:r>
              <a:rPr lang="en-US" sz="2800" dirty="0" smtClean="0">
                <a:latin typeface="Impact" pitchFamily="34" charset="0"/>
              </a:rPr>
              <a:t>December 2015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3284321"/>
              </p:ext>
            </p:extLst>
          </p:nvPr>
        </p:nvGraphicFramePr>
        <p:xfrm>
          <a:off x="2819400" y="1447800"/>
          <a:ext cx="62484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457200"/>
            <a:ext cx="6019800" cy="1295400"/>
          </a:xfrm>
        </p:spPr>
        <p:txBody>
          <a:bodyPr/>
          <a:lstStyle/>
          <a:p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Website Reports</a:t>
            </a:r>
            <a:br>
              <a:rPr lang="en-US" sz="2800" dirty="0" smtClean="0"/>
            </a:br>
            <a:r>
              <a:rPr lang="en-US" sz="2800" dirty="0" smtClean="0">
                <a:latin typeface="Impact" pitchFamily="34" charset="0"/>
              </a:rPr>
              <a:t>December 2015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3357447"/>
              </p:ext>
            </p:extLst>
          </p:nvPr>
        </p:nvGraphicFramePr>
        <p:xfrm>
          <a:off x="2819400" y="1371600"/>
          <a:ext cx="6180195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43200" y="533400"/>
            <a:ext cx="6019800" cy="1295400"/>
          </a:xfrm>
        </p:spPr>
        <p:txBody>
          <a:bodyPr/>
          <a:lstStyle/>
          <a:p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Website Reports</a:t>
            </a:r>
            <a:br>
              <a:rPr lang="en-US" sz="2800" dirty="0" smtClean="0"/>
            </a:br>
            <a:r>
              <a:rPr lang="en-US" sz="2800" dirty="0" smtClean="0">
                <a:latin typeface="Impact" pitchFamily="34" charset="0"/>
              </a:rPr>
              <a:t>December 2015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3309996"/>
              </p:ext>
            </p:extLst>
          </p:nvPr>
        </p:nvGraphicFramePr>
        <p:xfrm>
          <a:off x="2667000" y="1600200"/>
          <a:ext cx="63246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2971800" y="2133600"/>
            <a:ext cx="60198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50838" indent="-341313" algn="l" eaLnBrk="0" hangingPunct="0">
              <a:spcBef>
                <a:spcPct val="20000"/>
              </a:spcBef>
              <a:buFontTx/>
              <a:buChar char="•"/>
            </a:pPr>
            <a:r>
              <a:rPr lang="en-US" sz="2000" dirty="0">
                <a:latin typeface="Verdana" pitchFamily="34" charset="0"/>
              </a:rPr>
              <a:t>Service Desk Reports</a:t>
            </a:r>
          </a:p>
          <a:p>
            <a:pPr marL="350838" indent="-341313" algn="l" eaLnBrk="0" hangingPunct="0">
              <a:spcBef>
                <a:spcPct val="20000"/>
              </a:spcBef>
              <a:buFontTx/>
              <a:buChar char="•"/>
            </a:pPr>
            <a:endParaRPr lang="en-US" sz="2000" dirty="0">
              <a:latin typeface="Verdana" pitchFamily="34" charset="0"/>
            </a:endParaRPr>
          </a:p>
          <a:p>
            <a:pPr marL="350838" indent="-341313" algn="l" eaLnBrk="0" hangingPunct="0">
              <a:spcBef>
                <a:spcPct val="20000"/>
              </a:spcBef>
              <a:buFontTx/>
              <a:buChar char="•"/>
            </a:pPr>
            <a:r>
              <a:rPr lang="en-US" sz="2000" dirty="0">
                <a:latin typeface="Verdana" pitchFamily="34" charset="0"/>
              </a:rPr>
              <a:t>Aging Report</a:t>
            </a:r>
          </a:p>
          <a:p>
            <a:pPr marL="350838" indent="-341313" algn="l" eaLnBrk="0" hangingPunct="0">
              <a:spcBef>
                <a:spcPct val="20000"/>
              </a:spcBef>
            </a:pPr>
            <a:endParaRPr lang="en-US" sz="2000" dirty="0">
              <a:latin typeface="Verdana" pitchFamily="34" charset="0"/>
            </a:endParaRPr>
          </a:p>
          <a:p>
            <a:pPr marL="350838" indent="-341313" algn="l" eaLnBrk="0" hangingPunct="0">
              <a:spcBef>
                <a:spcPct val="20000"/>
              </a:spcBef>
              <a:buFontTx/>
              <a:buChar char="•"/>
            </a:pPr>
            <a:r>
              <a:rPr lang="en-US" sz="2000" dirty="0">
                <a:latin typeface="Verdana" pitchFamily="34" charset="0"/>
              </a:rPr>
              <a:t>Website Reports</a:t>
            </a:r>
          </a:p>
          <a:p>
            <a:pPr marL="350838" indent="-341313" algn="l" eaLnBrk="0" hangingPunct="0">
              <a:spcBef>
                <a:spcPct val="20000"/>
              </a:spcBef>
              <a:buFontTx/>
              <a:buChar char="•"/>
            </a:pPr>
            <a:endParaRPr lang="en-US" sz="2000" dirty="0">
              <a:latin typeface="Verdana" pitchFamily="34" charset="0"/>
            </a:endParaRPr>
          </a:p>
          <a:p>
            <a:pPr marL="350838" indent="-341313" algn="l" eaLnBrk="0" hangingPunct="0">
              <a:spcBef>
                <a:spcPct val="20000"/>
              </a:spcBef>
              <a:buFontTx/>
              <a:buChar char="•"/>
            </a:pPr>
            <a:r>
              <a:rPr lang="en-US" sz="2000" dirty="0">
                <a:latin typeface="Verdana" pitchFamily="34" charset="0"/>
              </a:rPr>
              <a:t>Email Campaign Reports</a:t>
            </a:r>
          </a:p>
          <a:p>
            <a:pPr marL="350838" indent="-341313" algn="l" eaLnBrk="0" hangingPunct="0">
              <a:spcBef>
                <a:spcPct val="20000"/>
              </a:spcBef>
              <a:buFontTx/>
              <a:buChar char="•"/>
            </a:pPr>
            <a:endParaRPr lang="en-US" sz="2000" dirty="0">
              <a:latin typeface="Verdana" pitchFamily="34" charset="0"/>
            </a:endParaRPr>
          </a:p>
          <a:p>
            <a:pPr marL="350838" indent="-341313" algn="l" eaLnBrk="0" hangingPunct="0">
              <a:spcBef>
                <a:spcPct val="20000"/>
              </a:spcBef>
              <a:buFontTx/>
              <a:buChar char="•"/>
            </a:pPr>
            <a:r>
              <a:rPr lang="en-US" sz="2000" dirty="0">
                <a:latin typeface="Verdana" pitchFamily="34" charset="0"/>
              </a:rPr>
              <a:t>Customer Satisfaction Report</a:t>
            </a:r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2743200" y="228600"/>
            <a:ext cx="6019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4400" dirty="0" smtClean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4400" dirty="0" smtClean="0">
                <a:latin typeface="Impact" pitchFamily="34" charset="0"/>
              </a:rPr>
              <a:t>AUXILIARY SERVICES</a:t>
            </a:r>
            <a:r>
              <a:rPr lang="en-US" sz="4400" dirty="0" smtClean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4400" dirty="0">
                <a:latin typeface="Impact" pitchFamily="34" charset="0"/>
              </a:rPr>
              <a:t/>
            </a:r>
            <a:br>
              <a:rPr lang="en-US" sz="4400" dirty="0">
                <a:latin typeface="Impact" pitchFamily="34" charset="0"/>
              </a:rPr>
            </a:br>
            <a:r>
              <a:rPr lang="en-US" sz="3200" dirty="0">
                <a:latin typeface="Impact" pitchFamily="34" charset="0"/>
              </a:rPr>
              <a:t>AGENDA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43200" y="457200"/>
            <a:ext cx="6019800" cy="1295400"/>
          </a:xfrm>
        </p:spPr>
        <p:txBody>
          <a:bodyPr/>
          <a:lstStyle/>
          <a:p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Website Reports</a:t>
            </a:r>
            <a:br>
              <a:rPr lang="en-US" sz="2800" dirty="0" smtClean="0"/>
            </a:br>
            <a:r>
              <a:rPr lang="en-US" sz="2800" dirty="0" smtClean="0">
                <a:latin typeface="Impact" pitchFamily="34" charset="0"/>
              </a:rPr>
              <a:t>December 2015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3182589"/>
              </p:ext>
            </p:extLst>
          </p:nvPr>
        </p:nvGraphicFramePr>
        <p:xfrm>
          <a:off x="2667000" y="1447800"/>
          <a:ext cx="63627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89184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43200" y="457200"/>
            <a:ext cx="6019800" cy="1295400"/>
          </a:xfrm>
        </p:spPr>
        <p:txBody>
          <a:bodyPr/>
          <a:lstStyle/>
          <a:p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Website Reports</a:t>
            </a:r>
            <a:br>
              <a:rPr lang="en-US" sz="2800" dirty="0" smtClean="0"/>
            </a:br>
            <a:r>
              <a:rPr lang="en-US" sz="2800" dirty="0" smtClean="0">
                <a:latin typeface="Impact" pitchFamily="34" charset="0"/>
              </a:rPr>
              <a:t>December 2015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5100521"/>
              </p:ext>
            </p:extLst>
          </p:nvPr>
        </p:nvGraphicFramePr>
        <p:xfrm>
          <a:off x="2743200" y="1676400"/>
          <a:ext cx="60960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63035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838200"/>
            <a:ext cx="6019800" cy="1219200"/>
          </a:xfrm>
        </p:spPr>
        <p:txBody>
          <a:bodyPr/>
          <a:lstStyle/>
          <a:p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Website Reports</a:t>
            </a:r>
            <a:br>
              <a:rPr lang="en-US" sz="2800" dirty="0" smtClean="0"/>
            </a:br>
            <a:r>
              <a:rPr lang="en-US" sz="2800" dirty="0" smtClean="0">
                <a:latin typeface="Impact" pitchFamily="34" charset="0"/>
              </a:rPr>
              <a:t>December 2015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1656726"/>
              </p:ext>
            </p:extLst>
          </p:nvPr>
        </p:nvGraphicFramePr>
        <p:xfrm>
          <a:off x="3048000" y="1752600"/>
          <a:ext cx="5867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609600"/>
            <a:ext cx="6019800" cy="1295400"/>
          </a:xfrm>
        </p:spPr>
        <p:txBody>
          <a:bodyPr/>
          <a:lstStyle/>
          <a:p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Email Campaign Reports</a:t>
            </a:r>
            <a:br>
              <a:rPr lang="en-US" sz="2800" dirty="0" smtClean="0"/>
            </a:br>
            <a:r>
              <a:rPr lang="en-US" sz="2800" dirty="0" smtClean="0">
                <a:latin typeface="Impact" pitchFamily="34" charset="0"/>
              </a:rPr>
              <a:t>December 2015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2802907"/>
              </p:ext>
            </p:extLst>
          </p:nvPr>
        </p:nvGraphicFramePr>
        <p:xfrm>
          <a:off x="2819401" y="1752600"/>
          <a:ext cx="6019799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722786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609600"/>
            <a:ext cx="6019800" cy="1295400"/>
          </a:xfrm>
        </p:spPr>
        <p:txBody>
          <a:bodyPr/>
          <a:lstStyle/>
          <a:p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Email Campaign Reports</a:t>
            </a:r>
            <a:br>
              <a:rPr lang="en-US" sz="2800" dirty="0" smtClean="0"/>
            </a:br>
            <a:r>
              <a:rPr lang="en-US" sz="2800" dirty="0" smtClean="0">
                <a:latin typeface="Impact" pitchFamily="34" charset="0"/>
              </a:rPr>
              <a:t>December 2015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0321449"/>
              </p:ext>
            </p:extLst>
          </p:nvPr>
        </p:nvGraphicFramePr>
        <p:xfrm>
          <a:off x="2895600" y="1752599"/>
          <a:ext cx="5867400" cy="4572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15181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609600"/>
            <a:ext cx="6019800" cy="1295400"/>
          </a:xfrm>
        </p:spPr>
        <p:txBody>
          <a:bodyPr/>
          <a:lstStyle/>
          <a:p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Email Campaign Reports</a:t>
            </a:r>
            <a:br>
              <a:rPr lang="en-US" sz="2800" dirty="0" smtClean="0"/>
            </a:br>
            <a:r>
              <a:rPr lang="en-US" sz="2800" dirty="0" smtClean="0">
                <a:latin typeface="Impact" pitchFamily="34" charset="0"/>
              </a:rPr>
              <a:t>December 2015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3486600"/>
              </p:ext>
            </p:extLst>
          </p:nvPr>
        </p:nvGraphicFramePr>
        <p:xfrm>
          <a:off x="2895599" y="1676400"/>
          <a:ext cx="5867401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09432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609600"/>
            <a:ext cx="6019800" cy="1295400"/>
          </a:xfrm>
        </p:spPr>
        <p:txBody>
          <a:bodyPr/>
          <a:lstStyle/>
          <a:p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Email Campaign Reports</a:t>
            </a:r>
            <a:br>
              <a:rPr lang="en-US" sz="2800" dirty="0" smtClean="0"/>
            </a:br>
            <a:r>
              <a:rPr lang="en-US" sz="2800" dirty="0" smtClean="0">
                <a:latin typeface="Impact" pitchFamily="34" charset="0"/>
              </a:rPr>
              <a:t>December 2015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1519453"/>
              </p:ext>
            </p:extLst>
          </p:nvPr>
        </p:nvGraphicFramePr>
        <p:xfrm>
          <a:off x="2971799" y="1752600"/>
          <a:ext cx="5715001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503704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609600"/>
            <a:ext cx="6019800" cy="1295400"/>
          </a:xfrm>
        </p:spPr>
        <p:txBody>
          <a:bodyPr/>
          <a:lstStyle/>
          <a:p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Email Campaign Reports</a:t>
            </a:r>
            <a:br>
              <a:rPr lang="en-US" sz="2800" dirty="0" smtClean="0"/>
            </a:br>
            <a:r>
              <a:rPr lang="en-US" sz="2800" dirty="0" smtClean="0">
                <a:latin typeface="Impact" pitchFamily="34" charset="0"/>
              </a:rPr>
              <a:t>December 2015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1081036"/>
              </p:ext>
            </p:extLst>
          </p:nvPr>
        </p:nvGraphicFramePr>
        <p:xfrm>
          <a:off x="2971799" y="1752600"/>
          <a:ext cx="5715001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276927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609600"/>
            <a:ext cx="6019800" cy="1295400"/>
          </a:xfrm>
        </p:spPr>
        <p:txBody>
          <a:bodyPr/>
          <a:lstStyle/>
          <a:p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Email Campaign Reports</a:t>
            </a:r>
            <a:br>
              <a:rPr lang="en-US" sz="2800" dirty="0" smtClean="0"/>
            </a:br>
            <a:r>
              <a:rPr lang="en-US" sz="2800" dirty="0" smtClean="0">
                <a:latin typeface="Impact" pitchFamily="34" charset="0"/>
              </a:rPr>
              <a:t>December 2015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6781013"/>
              </p:ext>
            </p:extLst>
          </p:nvPr>
        </p:nvGraphicFramePr>
        <p:xfrm>
          <a:off x="2895601" y="1828800"/>
          <a:ext cx="57912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535902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609600"/>
            <a:ext cx="6019800" cy="1295400"/>
          </a:xfrm>
        </p:spPr>
        <p:txBody>
          <a:bodyPr/>
          <a:lstStyle/>
          <a:p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Email Campaign Reports</a:t>
            </a:r>
            <a:br>
              <a:rPr lang="en-US" sz="2800" dirty="0" smtClean="0"/>
            </a:br>
            <a:r>
              <a:rPr lang="en-US" sz="2800" dirty="0" smtClean="0">
                <a:latin typeface="Impact" pitchFamily="34" charset="0"/>
              </a:rPr>
              <a:t>December 2015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8173339"/>
              </p:ext>
            </p:extLst>
          </p:nvPr>
        </p:nvGraphicFramePr>
        <p:xfrm>
          <a:off x="3047999" y="1752600"/>
          <a:ext cx="5638801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82644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743200" y="152400"/>
            <a:ext cx="6019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2800" dirty="0" smtClean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 smtClean="0">
                <a:latin typeface="Impact" pitchFamily="34" charset="0"/>
              </a:rPr>
              <a:t>AUXILIARYSERVICES</a:t>
            </a:r>
            <a:r>
              <a:rPr lang="en-US" sz="2800" dirty="0" smtClean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>
                <a:latin typeface="Impact" pitchFamily="34" charset="0"/>
              </a:rPr>
              <a:t>Service Desk Reports</a:t>
            </a:r>
          </a:p>
          <a:p>
            <a:pPr algn="ctr"/>
            <a:r>
              <a:rPr lang="en-US" sz="2800" dirty="0" smtClean="0">
                <a:latin typeface="Impact" pitchFamily="34" charset="0"/>
              </a:rPr>
              <a:t>December 2015</a:t>
            </a:r>
            <a:endParaRPr lang="en-US" sz="2800" dirty="0">
              <a:latin typeface="Impact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971800" y="2057400"/>
            <a:ext cx="5791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spcBef>
                <a:spcPct val="50000"/>
              </a:spcBef>
              <a:buFontTx/>
              <a:buChar char="•"/>
            </a:pPr>
            <a:endParaRPr lang="en-US" sz="1800">
              <a:latin typeface="Verdana" pitchFamily="34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3915131"/>
              </p:ext>
            </p:extLst>
          </p:nvPr>
        </p:nvGraphicFramePr>
        <p:xfrm>
          <a:off x="3124200" y="2057400"/>
          <a:ext cx="52578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609600"/>
            <a:ext cx="6019800" cy="1295400"/>
          </a:xfrm>
        </p:spPr>
        <p:txBody>
          <a:bodyPr/>
          <a:lstStyle/>
          <a:p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Email Campaign Reports</a:t>
            </a:r>
            <a:br>
              <a:rPr lang="en-US" sz="2800" dirty="0" smtClean="0"/>
            </a:br>
            <a:r>
              <a:rPr lang="en-US" sz="2800" dirty="0" smtClean="0">
                <a:latin typeface="Impact" pitchFamily="34" charset="0"/>
              </a:rPr>
              <a:t>December 2015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7431630"/>
              </p:ext>
            </p:extLst>
          </p:nvPr>
        </p:nvGraphicFramePr>
        <p:xfrm>
          <a:off x="2971799" y="1752600"/>
          <a:ext cx="5715001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821547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609600"/>
            <a:ext cx="6019800" cy="1295400"/>
          </a:xfrm>
        </p:spPr>
        <p:txBody>
          <a:bodyPr/>
          <a:lstStyle/>
          <a:p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Email Campaign Reports</a:t>
            </a:r>
            <a:br>
              <a:rPr lang="en-US" sz="2800" dirty="0" smtClean="0"/>
            </a:br>
            <a:r>
              <a:rPr lang="en-US" sz="2800" dirty="0" smtClean="0">
                <a:latin typeface="Impact" pitchFamily="34" charset="0"/>
              </a:rPr>
              <a:t>December 2015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6158926"/>
              </p:ext>
            </p:extLst>
          </p:nvPr>
        </p:nvGraphicFramePr>
        <p:xfrm>
          <a:off x="2971800" y="1828800"/>
          <a:ext cx="5715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225282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609600"/>
            <a:ext cx="6019800" cy="1295400"/>
          </a:xfrm>
        </p:spPr>
        <p:txBody>
          <a:bodyPr/>
          <a:lstStyle/>
          <a:p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Email Campaign Reports</a:t>
            </a:r>
            <a:br>
              <a:rPr lang="en-US" sz="2800" dirty="0" smtClean="0"/>
            </a:br>
            <a:r>
              <a:rPr lang="en-US" sz="2800" dirty="0" smtClean="0">
                <a:latin typeface="Impact" pitchFamily="34" charset="0"/>
              </a:rPr>
              <a:t>December 2015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6142878"/>
              </p:ext>
            </p:extLst>
          </p:nvPr>
        </p:nvGraphicFramePr>
        <p:xfrm>
          <a:off x="2895599" y="1676400"/>
          <a:ext cx="5791201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969109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609600"/>
            <a:ext cx="6019800" cy="1295400"/>
          </a:xfrm>
        </p:spPr>
        <p:txBody>
          <a:bodyPr/>
          <a:lstStyle/>
          <a:p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Email Campaign Reports</a:t>
            </a:r>
            <a:br>
              <a:rPr lang="en-US" sz="2800" dirty="0" smtClean="0"/>
            </a:br>
            <a:r>
              <a:rPr lang="en-US" sz="2800" dirty="0" smtClean="0">
                <a:latin typeface="Impact" pitchFamily="34" charset="0"/>
              </a:rPr>
              <a:t>December 2015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7517925"/>
              </p:ext>
            </p:extLst>
          </p:nvPr>
        </p:nvGraphicFramePr>
        <p:xfrm>
          <a:off x="2895599" y="1752600"/>
          <a:ext cx="5867401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359249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3200" dirty="0">
                <a:latin typeface="Impact" pitchFamily="34" charset="0"/>
              </a:rPr>
              <a:t>AUXILIARYSERVICES</a:t>
            </a:r>
            <a:r>
              <a:rPr lang="en-US" sz="32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2800" dirty="0" smtClean="0"/>
              <a:t>Customer Satisfaction Report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2800" dirty="0" smtClean="0"/>
              <a:t>December 2015</a:t>
            </a:r>
            <a:endParaRPr lang="en-US" sz="28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8422795"/>
              </p:ext>
            </p:extLst>
          </p:nvPr>
        </p:nvGraphicFramePr>
        <p:xfrm>
          <a:off x="2819400" y="1981200"/>
          <a:ext cx="58674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69843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43200" y="2590800"/>
            <a:ext cx="6019800" cy="1295400"/>
          </a:xfrm>
        </p:spPr>
        <p:txBody>
          <a:bodyPr/>
          <a:lstStyle/>
          <a:p>
            <a:r>
              <a:rPr lang="en-US" sz="7200" dirty="0" smtClean="0"/>
              <a:t>Thank You !!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1144824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743200" y="152400"/>
            <a:ext cx="6019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>
                <a:latin typeface="Impact" pitchFamily="34" charset="0"/>
              </a:rPr>
              <a:t>Service Desk Reports</a:t>
            </a:r>
          </a:p>
          <a:p>
            <a:pPr algn="ctr"/>
            <a:r>
              <a:rPr lang="en-US" sz="2800" dirty="0" smtClean="0">
                <a:latin typeface="Impact" pitchFamily="34" charset="0"/>
              </a:rPr>
              <a:t>December 2015</a:t>
            </a:r>
            <a:endParaRPr lang="en-US" sz="2800" dirty="0">
              <a:latin typeface="Impact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819400" y="1676400"/>
            <a:ext cx="6248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spcBef>
                <a:spcPct val="50000"/>
              </a:spcBef>
              <a:buFontTx/>
              <a:buChar char="•"/>
            </a:pPr>
            <a:endParaRPr lang="en-US" sz="1800">
              <a:latin typeface="Verdana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9442953"/>
              </p:ext>
            </p:extLst>
          </p:nvPr>
        </p:nvGraphicFramePr>
        <p:xfrm>
          <a:off x="1752600" y="1676400"/>
          <a:ext cx="7391400" cy="4055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609600"/>
            <a:ext cx="6019800" cy="1295400"/>
          </a:xfrm>
        </p:spPr>
        <p:txBody>
          <a:bodyPr/>
          <a:lstStyle/>
          <a:p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>
                <a:latin typeface="Impact" pitchFamily="34" charset="0"/>
              </a:rPr>
              <a:t>Service Desk Reports</a:t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>
                <a:latin typeface="Impact" pitchFamily="34" charset="0"/>
              </a:rPr>
              <a:t>December 2015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2627550"/>
              </p:ext>
            </p:extLst>
          </p:nvPr>
        </p:nvGraphicFramePr>
        <p:xfrm>
          <a:off x="2819400" y="1981200"/>
          <a:ext cx="5900737" cy="4081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2743200" y="304800"/>
            <a:ext cx="6019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>
                <a:latin typeface="Impact" pitchFamily="34" charset="0"/>
              </a:rPr>
              <a:t>Service Desk Reports</a:t>
            </a:r>
          </a:p>
          <a:p>
            <a:pPr algn="ctr"/>
            <a:r>
              <a:rPr lang="en-US" sz="2800" dirty="0" smtClean="0">
                <a:latin typeface="Impact" pitchFamily="34" charset="0"/>
              </a:rPr>
              <a:t>December 2015</a:t>
            </a:r>
            <a:endParaRPr lang="en-US" sz="2800" dirty="0">
              <a:latin typeface="Impact" pitchFamily="34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5944948"/>
              </p:ext>
            </p:extLst>
          </p:nvPr>
        </p:nvGraphicFramePr>
        <p:xfrm>
          <a:off x="3124200" y="2286000"/>
          <a:ext cx="5442857" cy="3332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743200" y="304800"/>
            <a:ext cx="6019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>
                <a:latin typeface="Impact" pitchFamily="34" charset="0"/>
              </a:rPr>
              <a:t>Service Desk Reports</a:t>
            </a:r>
          </a:p>
          <a:p>
            <a:pPr algn="ctr"/>
            <a:r>
              <a:rPr lang="en-US" sz="2800" dirty="0" smtClean="0">
                <a:latin typeface="Impact" pitchFamily="34" charset="0"/>
              </a:rPr>
              <a:t>December 2015</a:t>
            </a:r>
            <a:endParaRPr lang="en-US" sz="2800" dirty="0">
              <a:latin typeface="Impact" pitchFamily="34" charset="0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8817375"/>
              </p:ext>
            </p:extLst>
          </p:nvPr>
        </p:nvGraphicFramePr>
        <p:xfrm>
          <a:off x="2895600" y="2057400"/>
          <a:ext cx="5867400" cy="3832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743200" y="304800"/>
            <a:ext cx="6019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>
                <a:latin typeface="Impact" pitchFamily="34" charset="0"/>
              </a:rPr>
              <a:t>Service Desk Reports</a:t>
            </a:r>
          </a:p>
          <a:p>
            <a:pPr algn="ctr"/>
            <a:r>
              <a:rPr lang="en-US" sz="2800" dirty="0" smtClean="0">
                <a:latin typeface="Impact" pitchFamily="34" charset="0"/>
              </a:rPr>
              <a:t>December 2015</a:t>
            </a:r>
            <a:endParaRPr lang="en-US" sz="2800" dirty="0">
              <a:latin typeface="Impact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3690658"/>
              </p:ext>
            </p:extLst>
          </p:nvPr>
        </p:nvGraphicFramePr>
        <p:xfrm>
          <a:off x="2729948" y="2057400"/>
          <a:ext cx="6310313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450900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743200" y="304800"/>
            <a:ext cx="6019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USC</a:t>
            </a:r>
            <a:r>
              <a:rPr lang="en-US" sz="2800" dirty="0">
                <a:latin typeface="Impact" pitchFamily="34" charset="0"/>
              </a:rPr>
              <a:t>AUXILIARYSERVICES</a:t>
            </a:r>
            <a:r>
              <a:rPr lang="en-US" sz="2800" dirty="0">
                <a:solidFill>
                  <a:srgbClr val="FFCC66"/>
                </a:solidFill>
                <a:latin typeface="Impact" pitchFamily="34" charset="0"/>
              </a:rPr>
              <a:t>IT</a:t>
            </a:r>
            <a:r>
              <a:rPr lang="en-US" sz="2800" dirty="0">
                <a:latin typeface="Impact" pitchFamily="34" charset="0"/>
              </a:rPr>
              <a:t/>
            </a:r>
            <a:br>
              <a:rPr lang="en-US" sz="2800" dirty="0">
                <a:latin typeface="Impact" pitchFamily="34" charset="0"/>
              </a:rPr>
            </a:br>
            <a:r>
              <a:rPr lang="en-US" sz="2800" dirty="0">
                <a:latin typeface="Impact" pitchFamily="34" charset="0"/>
              </a:rPr>
              <a:t>Service Desk Reports</a:t>
            </a:r>
          </a:p>
          <a:p>
            <a:pPr algn="ctr"/>
            <a:r>
              <a:rPr lang="en-US" sz="2800" dirty="0" smtClean="0">
                <a:latin typeface="Impact" pitchFamily="34" charset="0"/>
              </a:rPr>
              <a:t>December 2015</a:t>
            </a:r>
            <a:endParaRPr lang="en-US" sz="2800" dirty="0">
              <a:latin typeface="Impact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5137797"/>
              </p:ext>
            </p:extLst>
          </p:nvPr>
        </p:nvGraphicFramePr>
        <p:xfrm>
          <a:off x="2667000" y="1828800"/>
          <a:ext cx="6342289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534658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Impact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96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61056</TotalTime>
  <Words>613</Words>
  <Application>Microsoft Office PowerPoint</Application>
  <PresentationFormat>On-screen Show (4:3)</PresentationFormat>
  <Paragraphs>192</Paragraphs>
  <Slides>35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USCAUXILIARYSERVICESIT Service Desk Reports December 2015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USCAUXILIARYSERVICESIT Website Reports      December 2015 </vt:lpstr>
      <vt:lpstr>PowerPoint Presentation</vt:lpstr>
      <vt:lpstr>USCAUXILIARYSERVICESIT Website Reports    December 2015  </vt:lpstr>
      <vt:lpstr>USCAUXILIARYSERVICESIT Website Reports December 2015  </vt:lpstr>
      <vt:lpstr>USCAUXILIARYSERVICESIT Website Reports December 2015  </vt:lpstr>
      <vt:lpstr>USCAUXILIARYSERVICESIT Website Reports December 2015  </vt:lpstr>
      <vt:lpstr>USCAUXILIARYSERVICESIT Website Reports December 2015  </vt:lpstr>
      <vt:lpstr>USCAUXILIARYSERVICESIT Website Reports December 2015  </vt:lpstr>
      <vt:lpstr>USCAUXILIARYSERVICESIT Email Campaign Reports December 2015  </vt:lpstr>
      <vt:lpstr>USCAUXILIARYSERVICESIT Email Campaign Reports December 2015  </vt:lpstr>
      <vt:lpstr>USCAUXILIARYSERVICESIT Email Campaign Reports December 2015  </vt:lpstr>
      <vt:lpstr>USCAUXILIARYSERVICESIT Email Campaign Reports December 2015  </vt:lpstr>
      <vt:lpstr>USCAUXILIARYSERVICESIT Email Campaign Reports December 2015  </vt:lpstr>
      <vt:lpstr>USCAUXILIARYSERVICESIT Email Campaign Reports December 2015  </vt:lpstr>
      <vt:lpstr>USCAUXILIARYSERVICESIT Email Campaign Reports December 2015  </vt:lpstr>
      <vt:lpstr>USCAUXILIARYSERVICESIT Email Campaign Reports December 2015  </vt:lpstr>
      <vt:lpstr>USCAUXILIARYSERVICESIT Email Campaign Reports December 2015  </vt:lpstr>
      <vt:lpstr>USCAUXILIARYSERVICESIT Email Campaign Reports December 2015  </vt:lpstr>
      <vt:lpstr>USCAUXILIARYSERVICESIT Email Campaign Reports December 2015  </vt:lpstr>
      <vt:lpstr>USCAUXILIARYSERVICESIT Customer Satisfaction Report December 2015</vt:lpstr>
      <vt:lpstr>Thank You !!</vt:lpstr>
    </vt:vector>
  </TitlesOfParts>
  <Company>University of Southern California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</dc:title>
  <dc:creator>Sachin Chachada</dc:creator>
  <cp:lastModifiedBy>Edward Romero</cp:lastModifiedBy>
  <cp:revision>1173</cp:revision>
  <dcterms:created xsi:type="dcterms:W3CDTF">2005-12-19T17:55:46Z</dcterms:created>
  <dcterms:modified xsi:type="dcterms:W3CDTF">2016-01-08T19:31:31Z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0x0101003A82F1B946FE1A4A886DCC46C43CCB96</vt:lpwstr>
  </property>
</Properties>
</file>